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301" r:id="rId2"/>
    <p:sldId id="291" r:id="rId3"/>
    <p:sldId id="292" r:id="rId4"/>
    <p:sldId id="295" r:id="rId5"/>
    <p:sldId id="303" r:id="rId6"/>
    <p:sldId id="267" r:id="rId7"/>
    <p:sldId id="304" r:id="rId8"/>
    <p:sldId id="269" r:id="rId9"/>
    <p:sldId id="270" r:id="rId10"/>
    <p:sldId id="256" r:id="rId11"/>
    <p:sldId id="257" r:id="rId12"/>
    <p:sldId id="274" r:id="rId13"/>
    <p:sldId id="318" r:id="rId14"/>
    <p:sldId id="317" r:id="rId15"/>
    <p:sldId id="319" r:id="rId16"/>
    <p:sldId id="320" r:id="rId17"/>
    <p:sldId id="277" r:id="rId18"/>
    <p:sldId id="283" r:id="rId19"/>
    <p:sldId id="284" r:id="rId20"/>
    <p:sldId id="258" r:id="rId21"/>
    <p:sldId id="278" r:id="rId22"/>
    <p:sldId id="261" r:id="rId23"/>
    <p:sldId id="262" r:id="rId24"/>
    <p:sldId id="264" r:id="rId25"/>
    <p:sldId id="325" r:id="rId26"/>
    <p:sldId id="326" r:id="rId27"/>
    <p:sldId id="324" r:id="rId28"/>
    <p:sldId id="327" r:id="rId29"/>
    <p:sldId id="328" r:id="rId30"/>
    <p:sldId id="330" r:id="rId31"/>
    <p:sldId id="331" r:id="rId32"/>
    <p:sldId id="332" r:id="rId33"/>
    <p:sldId id="333" r:id="rId34"/>
    <p:sldId id="329" r:id="rId35"/>
    <p:sldId id="31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577" autoAdjust="0"/>
    <p:restoredTop sz="94660"/>
  </p:normalViewPr>
  <p:slideViewPr>
    <p:cSldViewPr snapToGrid="0">
      <p:cViewPr varScale="1">
        <p:scale>
          <a:sx n="79" d="100"/>
          <a:sy n="79" d="100"/>
        </p:scale>
        <p:origin x="-390"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CE53AC7-A5B3-4D6F-9DB4-1010F6E104E1}" type="slidenum">
              <a:rPr lang="en-IN" smtClean="0"/>
              <a:pPr/>
              <a:t>‹#›</a:t>
            </a:fld>
            <a:endParaRPr lang="en-IN" dirty="0"/>
          </a:p>
        </p:txBody>
      </p:sp>
      <p:sp>
        <p:nvSpPr>
          <p:cNvPr id="13" name="Rectangle 12"/>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445479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170027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71114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xmlns="" val="21082206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300">
                <a:latin typeface="Times New Roman"/>
                <a:ea typeface="Times New Roman"/>
                <a:cs typeface="Times New Roman"/>
                <a:sym typeface="Times New Roman"/>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xmlns="" val="35915845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35231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CE53AC7-A5B3-4D6F-9DB4-1010F6E104E1}" type="slidenum">
              <a:rPr lang="en-IN" smtClean="0"/>
              <a:pPr/>
              <a:t>‹#›</a:t>
            </a:fld>
            <a:endParaRPr lang="en-IN" dirty="0"/>
          </a:p>
        </p:txBody>
      </p:sp>
      <p:grpSp>
        <p:nvGrpSpPr>
          <p:cNvPr id="7" name="Group 6"/>
          <p:cNvGrpSpPr/>
          <p:nvPr/>
        </p:nvGrpSpPr>
        <p:grpSpPr>
          <a:xfrm>
            <a:off x="0" y="0"/>
            <a:ext cx="2814638" cy="6858000"/>
            <a:chOff x="0" y="0"/>
            <a:chExt cx="2814638" cy="6858000"/>
          </a:xfrm>
        </p:grpSpPr>
        <p:sp>
          <p:nvSpPr>
            <p:cNvPr id="11" name="Freeform 6"/>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xmlns="" val="18249518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3767823259"/>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1340859359"/>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397230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B086F-988D-48D3-965D-EEADF68CBF04}" type="datetimeFigureOut">
              <a:rPr lang="en-IN" smtClean="0"/>
              <a:pPr/>
              <a:t>27-07-2020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265546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66B086F-988D-48D3-965D-EEADF68CBF04}" type="datetimeFigureOut">
              <a:rPr lang="en-IN" smtClean="0"/>
              <a:pPr/>
              <a:t>27-07-2020</a:t>
            </a:fld>
            <a:endParaRPr lang="en-IN" dirty="0"/>
          </a:p>
        </p:txBody>
      </p:sp>
      <p:sp>
        <p:nvSpPr>
          <p:cNvPr id="6" name="Footer Placeholder 5"/>
          <p:cNvSpPr>
            <a:spLocks noGrp="1"/>
          </p:cNvSpPr>
          <p:nvPr>
            <p:ph type="ftr" sz="quarter" idx="11"/>
          </p:nvPr>
        </p:nvSpPr>
        <p:spPr>
          <a:xfrm>
            <a:off x="2103620" y="6375679"/>
            <a:ext cx="3482179" cy="345796"/>
          </a:xfrm>
        </p:spPr>
        <p:txBody>
          <a:bodyPr/>
          <a:lstStyle/>
          <a:p>
            <a:endParaRPr lang="en-IN" dirty="0"/>
          </a:p>
        </p:txBody>
      </p:sp>
      <p:sp>
        <p:nvSpPr>
          <p:cNvPr id="7" name="Slide Number Placeholder 6"/>
          <p:cNvSpPr>
            <a:spLocks noGrp="1"/>
          </p:cNvSpPr>
          <p:nvPr>
            <p:ph type="sldNum" sz="quarter" idx="12"/>
          </p:nvPr>
        </p:nvSpPr>
        <p:spPr>
          <a:xfrm>
            <a:off x="5691014" y="6375679"/>
            <a:ext cx="1232456" cy="345796"/>
          </a:xfrm>
        </p:spPr>
        <p:txBody>
          <a:bodyPr/>
          <a:lstStyle/>
          <a:p>
            <a:fld id="{6CE53AC7-A5B3-4D6F-9DB4-1010F6E104E1}" type="slidenum">
              <a:rPr lang="en-IN" smtClean="0"/>
              <a:pPr/>
              <a:t>‹#›</a:t>
            </a:fld>
            <a:endParaRPr lang="en-IN" dirty="0"/>
          </a:p>
        </p:txBody>
      </p:sp>
      <p:sp>
        <p:nvSpPr>
          <p:cNvPr id="8" name="Rectangle 7"/>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545029277"/>
      </p:ext>
    </p:extLst>
  </p:cSld>
  <p:clrMapOvr>
    <a:masterClrMapping/>
  </p:clrMapOvr>
  <p:extLst>
    <p:ext uri="{DCECCB84-F9BA-43D5-87BE-67443E8EF086}">
      <p15:sldGuideLst xmlns:p15="http://schemas.microsoft.com/office/powerpoint/2012/main" xmlns="">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66B086F-988D-48D3-965D-EEADF68CBF04}" type="datetimeFigureOut">
              <a:rPr lang="en-IN" smtClean="0"/>
              <a:pPr/>
              <a:t>27-07-2020</a:t>
            </a:fld>
            <a:endParaRPr lang="en-IN" dirty="0"/>
          </a:p>
        </p:txBody>
      </p:sp>
      <p:sp>
        <p:nvSpPr>
          <p:cNvPr id="6" name="Footer Placeholder 5"/>
          <p:cNvSpPr>
            <a:spLocks noGrp="1"/>
          </p:cNvSpPr>
          <p:nvPr>
            <p:ph type="ftr" sz="quarter" idx="11"/>
          </p:nvPr>
        </p:nvSpPr>
        <p:spPr>
          <a:xfrm>
            <a:off x="2103621" y="6375679"/>
            <a:ext cx="3482178" cy="345796"/>
          </a:xfrm>
        </p:spPr>
        <p:txBody>
          <a:bodyPr/>
          <a:lstStyle/>
          <a:p>
            <a:endParaRPr lang="en-IN" dirty="0"/>
          </a:p>
        </p:txBody>
      </p:sp>
      <p:sp>
        <p:nvSpPr>
          <p:cNvPr id="7" name="Slide Number Placeholder 6"/>
          <p:cNvSpPr>
            <a:spLocks noGrp="1"/>
          </p:cNvSpPr>
          <p:nvPr>
            <p:ph type="sldNum" sz="quarter" idx="12"/>
          </p:nvPr>
        </p:nvSpPr>
        <p:spPr>
          <a:xfrm>
            <a:off x="5687568" y="6375679"/>
            <a:ext cx="1234440" cy="345796"/>
          </a:xfrm>
        </p:spPr>
        <p:txBody>
          <a:bodyPr/>
          <a:lstStyle/>
          <a:p>
            <a:fld id="{6CE53AC7-A5B3-4D6F-9DB4-1010F6E104E1}" type="slidenum">
              <a:rPr lang="en-IN" smtClean="0"/>
              <a:pPr/>
              <a:t>‹#›</a:t>
            </a:fld>
            <a:endParaRPr lang="en-IN" dirty="0"/>
          </a:p>
        </p:txBody>
      </p:sp>
    </p:spTree>
    <p:extLst>
      <p:ext uri="{BB962C8B-B14F-4D97-AF65-F5344CB8AC3E}">
        <p14:creationId xmlns:p14="http://schemas.microsoft.com/office/powerpoint/2010/main" xmlns="" val="331355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66B086F-988D-48D3-965D-EEADF68CBF04}" type="datetimeFigureOut">
              <a:rPr lang="en-IN" smtClean="0"/>
              <a:pPr/>
              <a:t>27-07-2020</a:t>
            </a:fld>
            <a:endParaRPr lang="en-IN"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CE53AC7-A5B3-4D6F-9DB4-1010F6E104E1}" type="slidenum">
              <a:rPr lang="en-IN" smtClean="0"/>
              <a:pPr/>
              <a:t>‹#›</a:t>
            </a:fld>
            <a:endParaRPr lang="en-IN" dirty="0"/>
          </a:p>
        </p:txBody>
      </p:sp>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70663252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8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650391-85A1-49C5-BC92-DD101E05DC57}"/>
              </a:ext>
            </a:extLst>
          </p:cNvPr>
          <p:cNvSpPr>
            <a:spLocks noGrp="1"/>
          </p:cNvSpPr>
          <p:nvPr>
            <p:ph type="ctrTitle"/>
          </p:nvPr>
        </p:nvSpPr>
        <p:spPr/>
        <p:txBody>
          <a:bodyPr/>
          <a:lstStyle/>
          <a:p>
            <a:r>
              <a:rPr lang="en-IN" dirty="0">
                <a:effectLst>
                  <a:glow rad="101600">
                    <a:schemeClr val="bg1">
                      <a:alpha val="60000"/>
                    </a:schemeClr>
                  </a:glow>
                </a:effectLst>
              </a:rPr>
              <a:t>Exploratory Data Analysis </a:t>
            </a:r>
          </a:p>
        </p:txBody>
      </p:sp>
      <p:sp>
        <p:nvSpPr>
          <p:cNvPr id="3" name="Subtitle 2">
            <a:extLst>
              <a:ext uri="{FF2B5EF4-FFF2-40B4-BE49-F238E27FC236}">
                <a16:creationId xmlns:a16="http://schemas.microsoft.com/office/drawing/2014/main" xmlns="" id="{24EE5D92-70B6-450F-8939-2C62F2F4CD10}"/>
              </a:ext>
            </a:extLst>
          </p:cNvPr>
          <p:cNvSpPr>
            <a:spLocks noGrp="1"/>
          </p:cNvSpPr>
          <p:nvPr>
            <p:ph type="subTitle" idx="1"/>
          </p:nvPr>
        </p:nvSpPr>
        <p:spPr>
          <a:xfrm>
            <a:off x="2073313" y="4751097"/>
            <a:ext cx="8045373" cy="742279"/>
          </a:xfrm>
        </p:spPr>
        <p:txBody>
          <a:bodyPr/>
          <a:lstStyle/>
          <a:p>
            <a:r>
              <a:rPr lang="en-IN" dirty="0"/>
              <a:t>Udemy Data-Set</a:t>
            </a:r>
          </a:p>
        </p:txBody>
      </p:sp>
    </p:spTree>
    <p:extLst>
      <p:ext uri="{BB962C8B-B14F-4D97-AF65-F5344CB8AC3E}">
        <p14:creationId xmlns:p14="http://schemas.microsoft.com/office/powerpoint/2010/main" xmlns="" val="270394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nitial Observations:…"/>
          <p:cNvSpPr txBox="1">
            <a:spLocks noGrp="1"/>
          </p:cNvSpPr>
          <p:nvPr>
            <p:ph type="body" sz="quarter" idx="4294967295"/>
          </p:nvPr>
        </p:nvSpPr>
        <p:spPr>
          <a:xfrm>
            <a:off x="2247900" y="1970088"/>
            <a:ext cx="6048375" cy="2598737"/>
          </a:xfrm>
          <a:prstGeom prst="rect">
            <a:avLst/>
          </a:prstGeom>
        </p:spPr>
        <p:txBody>
          <a:bodyPr vert="horz" lIns="22860" tIns="22860" rIns="22860" bIns="22860" rtlCol="0">
            <a:normAutofit/>
          </a:bodyPr>
          <a:lstStyle/>
          <a:p>
            <a:pPr marL="0" indent="0" defTabSz="457200">
              <a:spcBef>
                <a:spcPts val="500"/>
              </a:spcBef>
              <a:buNone/>
              <a:defRPr sz="2800">
                <a:latin typeface="Calibri"/>
                <a:ea typeface="Calibri"/>
                <a:cs typeface="Calibri"/>
                <a:sym typeface="Calibri"/>
              </a:defRPr>
            </a:pPr>
            <a:endParaRPr dirty="0"/>
          </a:p>
          <a:p>
            <a:pPr marL="0" indent="0" defTabSz="457200">
              <a:spcBef>
                <a:spcPts val="500"/>
              </a:spcBef>
              <a:buNone/>
              <a:defRPr sz="2800">
                <a:latin typeface="Calibri"/>
                <a:ea typeface="Calibri"/>
                <a:cs typeface="Calibri"/>
                <a:sym typeface="Calibri"/>
              </a:defRPr>
            </a:pPr>
            <a:r>
              <a:rPr sz="2100" dirty="0"/>
              <a:t>Initial Observations:</a:t>
            </a:r>
          </a:p>
          <a:p>
            <a:pPr marL="114300" indent="-114300" defTabSz="457200">
              <a:spcBef>
                <a:spcPts val="500"/>
              </a:spcBef>
              <a:buSzPct val="100000"/>
              <a:buFont typeface="Arial"/>
              <a:defRPr>
                <a:latin typeface="Calibri"/>
                <a:ea typeface="Calibri"/>
                <a:cs typeface="Calibri"/>
                <a:sym typeface="Calibri"/>
              </a:defRPr>
            </a:pPr>
            <a:r>
              <a:rPr dirty="0"/>
              <a:t>The price of the courses varied from 0 to 200 dollars.</a:t>
            </a:r>
          </a:p>
          <a:p>
            <a:pPr marL="114300" indent="-114300" defTabSz="457200">
              <a:spcBef>
                <a:spcPts val="500"/>
              </a:spcBef>
              <a:buSzPct val="100000"/>
              <a:buFont typeface="Arial"/>
              <a:defRPr>
                <a:latin typeface="Calibri"/>
                <a:ea typeface="Calibri"/>
                <a:cs typeface="Calibri"/>
                <a:sym typeface="Calibri"/>
              </a:defRPr>
            </a:pPr>
            <a:r>
              <a:rPr dirty="0"/>
              <a:t>There are courses with zero subscribers</a:t>
            </a:r>
          </a:p>
          <a:p>
            <a:pPr marL="114300" indent="-114300" defTabSz="457200">
              <a:spcBef>
                <a:spcPts val="500"/>
              </a:spcBef>
              <a:buSzPct val="100000"/>
              <a:buFont typeface="Arial"/>
              <a:defRPr>
                <a:latin typeface="Calibri"/>
                <a:ea typeface="Calibri"/>
                <a:cs typeface="Calibri"/>
                <a:sym typeface="Calibri"/>
              </a:defRPr>
            </a:pPr>
            <a:r>
              <a:rPr dirty="0"/>
              <a:t>Number of reviews are way lesser than the subscribers.</a:t>
            </a:r>
          </a:p>
        </p:txBody>
      </p:sp>
      <p:sp>
        <p:nvSpPr>
          <p:cNvPr id="3" name="Rectangle 2">
            <a:extLst>
              <a:ext uri="{FF2B5EF4-FFF2-40B4-BE49-F238E27FC236}">
                <a16:creationId xmlns:a16="http://schemas.microsoft.com/office/drawing/2014/main" xmlns="" id="{4D31164E-CD3B-436A-A3E0-BE693851EBFA}"/>
              </a:ext>
            </a:extLst>
          </p:cNvPr>
          <p:cNvSpPr/>
          <p:nvPr/>
        </p:nvSpPr>
        <p:spPr>
          <a:xfrm>
            <a:off x="5181271" y="970910"/>
            <a:ext cx="15808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Price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bservations"/>
          <p:cNvSpPr txBox="1">
            <a:spLocks noGrp="1"/>
          </p:cNvSpPr>
          <p:nvPr>
            <p:ph type="title"/>
          </p:nvPr>
        </p:nvSpPr>
        <p:spPr>
          <a:xfrm>
            <a:off x="2459115" y="342227"/>
            <a:ext cx="4464517" cy="415391"/>
          </a:xfrm>
          <a:prstGeom prst="rect">
            <a:avLst/>
          </a:prstGeom>
        </p:spPr>
        <p:txBody>
          <a:bodyPr>
            <a:normAutofit fontScale="90000"/>
          </a:bodyPr>
          <a:lstStyle>
            <a:lvl1pPr defTabSz="999718">
              <a:defRPr sz="4756" spc="-95"/>
            </a:lvl1pPr>
          </a:lstStyle>
          <a:p>
            <a:r>
              <a:rPr dirty="0"/>
              <a:t>Observations</a:t>
            </a:r>
          </a:p>
        </p:txBody>
      </p:sp>
      <p:sp>
        <p:nvSpPr>
          <p:cNvPr id="154" name="Initial Observations"/>
          <p:cNvSpPr txBox="1">
            <a:spLocks noGrp="1"/>
          </p:cNvSpPr>
          <p:nvPr>
            <p:ph type="body" idx="4294967295"/>
          </p:nvPr>
        </p:nvSpPr>
        <p:spPr>
          <a:xfrm>
            <a:off x="0" y="703263"/>
            <a:ext cx="10985500" cy="5451475"/>
          </a:xfrm>
          <a:prstGeom prst="rect">
            <a:avLst/>
          </a:prstGeom>
        </p:spPr>
        <p:txBody>
          <a:bodyPr/>
          <a:lstStyle/>
          <a:p>
            <a:pPr marL="0" indent="0" defTabSz="412750">
              <a:lnSpc>
                <a:spcPct val="100000"/>
              </a:lnSpc>
              <a:spcBef>
                <a:spcPts val="0"/>
              </a:spcBef>
              <a:buNone/>
              <a:defRPr sz="2600">
                <a:latin typeface="Times New Roman"/>
                <a:ea typeface="Times New Roman"/>
                <a:cs typeface="Times New Roman"/>
                <a:sym typeface="Times New Roman"/>
              </a:defRPr>
            </a:pPr>
            <a:endParaRPr dirty="0"/>
          </a:p>
          <a:p>
            <a:pPr marL="0" indent="0" defTabSz="412750">
              <a:lnSpc>
                <a:spcPct val="100000"/>
              </a:lnSpc>
              <a:spcBef>
                <a:spcPts val="0"/>
              </a:spcBef>
              <a:buNone/>
              <a:defRPr sz="2600">
                <a:latin typeface="Times New Roman"/>
                <a:ea typeface="Times New Roman"/>
                <a:cs typeface="Times New Roman"/>
                <a:sym typeface="Times New Roman"/>
              </a:defRPr>
            </a:pPr>
            <a:endParaRPr dirty="0"/>
          </a:p>
          <a:p>
            <a:pPr marL="0" indent="0" algn="ctr" defTabSz="412750">
              <a:lnSpc>
                <a:spcPct val="100000"/>
              </a:lnSpc>
              <a:spcBef>
                <a:spcPts val="0"/>
              </a:spcBef>
              <a:buNone/>
              <a:defRPr sz="2600">
                <a:latin typeface="Times New Roman"/>
                <a:ea typeface="Times New Roman"/>
                <a:cs typeface="Times New Roman"/>
                <a:sym typeface="Times New Roman"/>
              </a:defRPr>
            </a:pPr>
            <a:r>
              <a:rPr dirty="0"/>
              <a:t>Initial Observations</a:t>
            </a:r>
          </a:p>
        </p:txBody>
      </p:sp>
      <p:pic>
        <p:nvPicPr>
          <p:cNvPr id="155" name="__results___11_1.png" descr="__results___11_1.png"/>
          <p:cNvPicPr>
            <a:picLocks noChangeAspect="1"/>
          </p:cNvPicPr>
          <p:nvPr/>
        </p:nvPicPr>
        <p:blipFill>
          <a:blip r:embed="rId2"/>
          <a:stretch>
            <a:fillRect/>
          </a:stretch>
        </p:blipFill>
        <p:spPr>
          <a:xfrm>
            <a:off x="1614597" y="2285736"/>
            <a:ext cx="3535045" cy="3581929"/>
          </a:xfrm>
          <a:prstGeom prst="rect">
            <a:avLst/>
          </a:prstGeom>
          <a:ln w="12700">
            <a:miter lim="400000"/>
          </a:ln>
        </p:spPr>
      </p:pic>
      <p:sp>
        <p:nvSpPr>
          <p:cNvPr id="156" name="Content Placeholder 9"/>
          <p:cNvSpPr txBox="1"/>
          <p:nvPr/>
        </p:nvSpPr>
        <p:spPr>
          <a:xfrm>
            <a:off x="6321706" y="1969508"/>
            <a:ext cx="5446260" cy="212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rmAutofit/>
          </a:bodyPr>
          <a:lstStyle/>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Most of the offered courses are paid.</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Only 8.43% are Free Courses. </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Most of the offered courses are for All levels followed by Beginner level and Intermediate level. Only 1.58% of the offered courses are advanced level.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stretch>
            <a:fillRect/>
          </a:stretch>
        </p:blipFill>
        <p:spPr>
          <a:xfrm>
            <a:off x="1298575" y="620946"/>
            <a:ext cx="9594851" cy="3289301"/>
          </a:xfrm>
          <a:prstGeom prst="rect">
            <a:avLst/>
          </a:prstGeom>
          <a:ln w="12700">
            <a:miter lim="400000"/>
          </a:ln>
        </p:spPr>
      </p:pic>
      <p:sp>
        <p:nvSpPr>
          <p:cNvPr id="159" name="Most of the Courses are in the price range of 20 to 50 units per course.…"/>
          <p:cNvSpPr txBox="1">
            <a:spLocks noGrp="1"/>
          </p:cNvSpPr>
          <p:nvPr>
            <p:ph type="body" sz="quarter" idx="4294967295"/>
          </p:nvPr>
        </p:nvSpPr>
        <p:spPr>
          <a:xfrm>
            <a:off x="1381125" y="4313238"/>
            <a:ext cx="10985500" cy="952500"/>
          </a:xfrm>
          <a:prstGeom prst="rect">
            <a:avLst/>
          </a:prstGeom>
        </p:spPr>
        <p:txBody>
          <a:bodyPr>
            <a:normAutofit fontScale="62500" lnSpcReduction="20000"/>
          </a:bodyPr>
          <a:lstStyle/>
          <a:p>
            <a:pPr marL="0" indent="0" defTabSz="363220">
              <a:lnSpc>
                <a:spcPct val="100000"/>
              </a:lnSpc>
              <a:spcBef>
                <a:spcPts val="0"/>
              </a:spcBef>
              <a:buNone/>
              <a:defRPr sz="3080">
                <a:latin typeface="Times New Roman"/>
                <a:ea typeface="Times New Roman"/>
                <a:cs typeface="Times New Roman"/>
                <a:sym typeface="Times New Roman"/>
              </a:defRPr>
            </a:pPr>
            <a:r>
              <a:rPr dirty="0"/>
              <a:t>Most of the Courses are in the price range of 20 to 50 units per course. </a:t>
            </a:r>
          </a:p>
          <a:p>
            <a:pPr marL="0" indent="0" defTabSz="363220">
              <a:lnSpc>
                <a:spcPct val="100000"/>
              </a:lnSpc>
              <a:spcBef>
                <a:spcPts val="0"/>
              </a:spcBef>
              <a:buNone/>
              <a:defRPr sz="3080">
                <a:latin typeface="Times New Roman"/>
                <a:ea typeface="Times New Roman"/>
                <a:cs typeface="Times New Roman"/>
                <a:sym typeface="Times New Roman"/>
              </a:defRPr>
            </a:pPr>
            <a:r>
              <a:rPr dirty="0"/>
              <a:t>There are a few courses which are free and a few courses with a high price tag of 200 units per course.</a:t>
            </a:r>
          </a:p>
          <a:p>
            <a:pPr marL="0" indent="0" defTabSz="363220">
              <a:lnSpc>
                <a:spcPct val="100000"/>
              </a:lnSpc>
              <a:spcBef>
                <a:spcPts val="0"/>
              </a:spcBef>
              <a:buNone/>
              <a:defRPr sz="3080">
                <a:latin typeface="Times New Roman"/>
                <a:ea typeface="Times New Roman"/>
                <a:cs typeface="Times New Roman"/>
                <a:sym typeface="Times New Roman"/>
              </a:defRPr>
            </a:pPr>
            <a:r>
              <a:rPr dirty="0"/>
              <a:t>Most of the courses </a:t>
            </a:r>
            <a:r>
              <a:rPr lang="en-IN" dirty="0"/>
              <a:t>below 50 dollars.</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5BDD75-F626-47C3-A0C7-E06DFFF8F52D}"/>
              </a:ext>
            </a:extLst>
          </p:cNvPr>
          <p:cNvPicPr>
            <a:picLocks noChangeAspect="1"/>
          </p:cNvPicPr>
          <p:nvPr/>
        </p:nvPicPr>
        <p:blipFill>
          <a:blip r:embed="rId2"/>
          <a:stretch>
            <a:fillRect/>
          </a:stretch>
        </p:blipFill>
        <p:spPr>
          <a:xfrm>
            <a:off x="1125107" y="476482"/>
            <a:ext cx="6459984" cy="5640234"/>
          </a:xfrm>
          <a:prstGeom prst="rect">
            <a:avLst/>
          </a:prstGeom>
        </p:spPr>
      </p:pic>
    </p:spTree>
    <p:extLst>
      <p:ext uri="{BB962C8B-B14F-4D97-AF65-F5344CB8AC3E}">
        <p14:creationId xmlns:p14="http://schemas.microsoft.com/office/powerpoint/2010/main" xmlns="" val="2703433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DE4148-95CC-4FE8-94C5-30530198A69A}"/>
              </a:ext>
            </a:extLst>
          </p:cNvPr>
          <p:cNvPicPr>
            <a:picLocks noChangeAspect="1"/>
          </p:cNvPicPr>
          <p:nvPr/>
        </p:nvPicPr>
        <p:blipFill>
          <a:blip r:embed="rId2"/>
          <a:stretch>
            <a:fillRect/>
          </a:stretch>
        </p:blipFill>
        <p:spPr>
          <a:xfrm>
            <a:off x="1014920" y="444670"/>
            <a:ext cx="6482938" cy="5609902"/>
          </a:xfrm>
          <a:prstGeom prst="rect">
            <a:avLst/>
          </a:prstGeom>
        </p:spPr>
      </p:pic>
    </p:spTree>
    <p:extLst>
      <p:ext uri="{BB962C8B-B14F-4D97-AF65-F5344CB8AC3E}">
        <p14:creationId xmlns:p14="http://schemas.microsoft.com/office/powerpoint/2010/main" xmlns="" val="160061419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1F9D8E-37F8-4C7B-AEE2-119D4CFF5987}"/>
              </a:ext>
            </a:extLst>
          </p:cNvPr>
          <p:cNvPicPr>
            <a:picLocks noChangeAspect="1"/>
          </p:cNvPicPr>
          <p:nvPr/>
        </p:nvPicPr>
        <p:blipFill>
          <a:blip r:embed="rId2"/>
          <a:stretch>
            <a:fillRect/>
          </a:stretch>
        </p:blipFill>
        <p:spPr>
          <a:xfrm>
            <a:off x="1329708" y="846730"/>
            <a:ext cx="5942987" cy="5164539"/>
          </a:xfrm>
          <a:prstGeom prst="rect">
            <a:avLst/>
          </a:prstGeom>
        </p:spPr>
      </p:pic>
    </p:spTree>
    <p:extLst>
      <p:ext uri="{BB962C8B-B14F-4D97-AF65-F5344CB8AC3E}">
        <p14:creationId xmlns:p14="http://schemas.microsoft.com/office/powerpoint/2010/main" xmlns="" val="35909903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DFBD1D7-8276-4295-B769-48302C036200}"/>
              </a:ext>
            </a:extLst>
          </p:cNvPr>
          <p:cNvPicPr>
            <a:picLocks noChangeAspect="1"/>
          </p:cNvPicPr>
          <p:nvPr/>
        </p:nvPicPr>
        <p:blipFill>
          <a:blip r:embed="rId2"/>
          <a:stretch>
            <a:fillRect/>
          </a:stretch>
        </p:blipFill>
        <p:spPr>
          <a:xfrm>
            <a:off x="1223593" y="734997"/>
            <a:ext cx="5721338" cy="5070999"/>
          </a:xfrm>
          <a:prstGeom prst="rect">
            <a:avLst/>
          </a:prstGeom>
        </p:spPr>
      </p:pic>
    </p:spTree>
    <p:extLst>
      <p:ext uri="{BB962C8B-B14F-4D97-AF65-F5344CB8AC3E}">
        <p14:creationId xmlns:p14="http://schemas.microsoft.com/office/powerpoint/2010/main" xmlns="" val="21845224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2"/>
          <a:stretch>
            <a:fillRect/>
          </a:stretch>
        </p:blipFill>
        <p:spPr>
          <a:xfrm>
            <a:off x="2514155" y="503978"/>
            <a:ext cx="7163691" cy="2719362"/>
          </a:xfrm>
          <a:prstGeom prst="rect">
            <a:avLst/>
          </a:prstGeom>
          <a:ln w="12700">
            <a:miter lim="400000"/>
          </a:ln>
        </p:spPr>
      </p:pic>
      <p:sp>
        <p:nvSpPr>
          <p:cNvPr id="168" name="The Number of Subscribers are relational to the number of reviews for the unpaid courses where as number of reviews are more for paid courses and number of subscribers are less"/>
          <p:cNvSpPr txBox="1">
            <a:spLocks noGrp="1"/>
          </p:cNvSpPr>
          <p:nvPr>
            <p:ph type="body" sz="quarter" idx="4294967295"/>
          </p:nvPr>
        </p:nvSpPr>
        <p:spPr>
          <a:xfrm>
            <a:off x="2149475" y="4100513"/>
            <a:ext cx="8670925" cy="952500"/>
          </a:xfrm>
          <a:prstGeom prst="rect">
            <a:avLst/>
          </a:prstGeom>
        </p:spPr>
        <p:txBody>
          <a:bodyPr>
            <a:normAutofit fontScale="85000" lnSpcReduction="20000"/>
          </a:bodyPr>
          <a:lstStyle>
            <a:lvl1pPr marL="0" indent="0" defTabSz="825500">
              <a:lnSpc>
                <a:spcPct val="100000"/>
              </a:lnSpc>
              <a:spcBef>
                <a:spcPts val="0"/>
              </a:spcBef>
              <a:buSzTx/>
              <a:buNone/>
              <a:defRPr sz="2600">
                <a:latin typeface="Times New Roman"/>
                <a:ea typeface="Times New Roman"/>
                <a:cs typeface="Times New Roman"/>
                <a:sym typeface="Times New Roman"/>
              </a:defRPr>
            </a:lvl1pPr>
          </a:lstStyle>
          <a:p>
            <a:r>
              <a:rPr dirty="0"/>
              <a:t>The Number of Subscribers are relational to the number of reviews for the unpaid courses where as number of reviews are more for paid courses and number of subscribers are less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481" y="449785"/>
            <a:ext cx="7829576" cy="2455340"/>
          </a:xfrm>
        </p:spPr>
        <p:txBody>
          <a:bodyPr>
            <a:normAutofit/>
          </a:bodyPr>
          <a:lstStyle/>
          <a:p>
            <a:r>
              <a:rPr lang="en-IN" dirty="0"/>
              <a:t>                        DATA  INSIGTHS  ON  PRICE</a:t>
            </a:r>
            <a:endParaRPr lang="en-US" dirty="0"/>
          </a:p>
        </p:txBody>
      </p:sp>
      <p:pic>
        <p:nvPicPr>
          <p:cNvPr id="5" name="Content Placeholder 4" descr="Screenshot (118).png"/>
          <p:cNvPicPr>
            <a:picLocks noGrp="1" noChangeAspect="1"/>
          </p:cNvPicPr>
          <p:nvPr>
            <p:ph idx="1"/>
          </p:nvPr>
        </p:nvPicPr>
        <p:blipFill>
          <a:blip r:embed="rId2"/>
          <a:stretch>
            <a:fillRect/>
          </a:stretch>
        </p:blipFill>
        <p:spPr>
          <a:xfrm>
            <a:off x="5429552" y="278358"/>
            <a:ext cx="5643570" cy="2643206"/>
          </a:xfrm>
        </p:spPr>
      </p:pic>
      <p:sp>
        <p:nvSpPr>
          <p:cNvPr id="3" name="Text Placeholder 2"/>
          <p:cNvSpPr>
            <a:spLocks noGrp="1"/>
          </p:cNvSpPr>
          <p:nvPr>
            <p:ph type="body" sz="half" idx="2"/>
          </p:nvPr>
        </p:nvSpPr>
        <p:spPr>
          <a:xfrm>
            <a:off x="547680" y="173560"/>
            <a:ext cx="4767572" cy="5857916"/>
          </a:xfrm>
        </p:spPr>
        <p:txBody>
          <a:bodyPr>
            <a:normAutofit lnSpcReduction="10000"/>
          </a:bodyPr>
          <a:lstStyle/>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The highest number of subscribers are for the highest  course price.</a:t>
            </a: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The highest number of reviews are for the highest course price.</a:t>
            </a:r>
          </a:p>
          <a:p>
            <a:endParaRPr lang="en-IN" sz="1800" dirty="0">
              <a:solidFill>
                <a:schemeClr val="tx1"/>
              </a:solidFill>
            </a:endParaRPr>
          </a:p>
          <a:p>
            <a:endParaRPr lang="en-IN" sz="1800" dirty="0">
              <a:solidFill>
                <a:schemeClr val="tx1"/>
              </a:solidFill>
            </a:endParaRPr>
          </a:p>
          <a:p>
            <a:endParaRPr lang="en-US" dirty="0">
              <a:solidFill>
                <a:schemeClr val="tx1"/>
              </a:solidFill>
            </a:endParaRPr>
          </a:p>
        </p:txBody>
      </p:sp>
      <p:pic>
        <p:nvPicPr>
          <p:cNvPr id="6" name="Picture 5" descr="Screenshot (123).png"/>
          <p:cNvPicPr>
            <a:picLocks noChangeAspect="1"/>
          </p:cNvPicPr>
          <p:nvPr/>
        </p:nvPicPr>
        <p:blipFill>
          <a:blip r:embed="rId3"/>
          <a:stretch>
            <a:fillRect/>
          </a:stretch>
        </p:blipFill>
        <p:spPr>
          <a:xfrm>
            <a:off x="5429552" y="3366885"/>
            <a:ext cx="5643570" cy="3041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shot (125).png"/>
          <p:cNvPicPr>
            <a:picLocks noGrp="1" noChangeAspect="1"/>
          </p:cNvPicPr>
          <p:nvPr>
            <p:ph idx="1"/>
          </p:nvPr>
        </p:nvPicPr>
        <p:blipFill>
          <a:blip r:embed="rId2"/>
          <a:stretch>
            <a:fillRect/>
          </a:stretch>
        </p:blipFill>
        <p:spPr>
          <a:xfrm>
            <a:off x="5815005" y="428604"/>
            <a:ext cx="5500726" cy="2714643"/>
          </a:xfrm>
        </p:spPr>
      </p:pic>
      <p:sp>
        <p:nvSpPr>
          <p:cNvPr id="3" name="Text Placeholder 2"/>
          <p:cNvSpPr>
            <a:spLocks noGrp="1"/>
          </p:cNvSpPr>
          <p:nvPr>
            <p:ph type="body" sz="half" idx="2"/>
          </p:nvPr>
        </p:nvSpPr>
        <p:spPr>
          <a:xfrm>
            <a:off x="1182025" y="178570"/>
            <a:ext cx="4632980" cy="5929354"/>
          </a:xfrm>
        </p:spPr>
        <p:txBody>
          <a:bodyPr>
            <a:normAutofit/>
          </a:bodyPr>
          <a:lstStyle/>
          <a:p>
            <a:endParaRPr lang="en-IN" sz="2000" dirty="0">
              <a:solidFill>
                <a:schemeClr val="tx1"/>
              </a:solidFill>
            </a:endParaRPr>
          </a:p>
          <a:p>
            <a:endParaRPr lang="en-IN" sz="2000" dirty="0">
              <a:solidFill>
                <a:schemeClr val="tx1"/>
              </a:solidFill>
            </a:endParaRPr>
          </a:p>
          <a:p>
            <a:r>
              <a:rPr lang="en-IN" sz="2000" dirty="0">
                <a:solidFill>
                  <a:schemeClr val="tx1"/>
                </a:solidFill>
              </a:rPr>
              <a:t>The highest number of lectures are for the highest  course price.</a:t>
            </a: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r>
              <a:rPr lang="en-IN" sz="2000" dirty="0">
                <a:solidFill>
                  <a:schemeClr val="tx1"/>
                </a:solidFill>
              </a:rPr>
              <a:t>The highest content duration is for the course price 50. </a:t>
            </a:r>
          </a:p>
          <a:p>
            <a:r>
              <a:rPr lang="en-IN" sz="2000" dirty="0">
                <a:solidFill>
                  <a:schemeClr val="tx1"/>
                </a:solidFill>
              </a:rPr>
              <a:t>Costliest course doesn’t mean more content duration.</a:t>
            </a:r>
          </a:p>
          <a:p>
            <a:endParaRPr lang="en-US" dirty="0">
              <a:solidFill>
                <a:schemeClr val="tx1"/>
              </a:solidFill>
            </a:endParaRPr>
          </a:p>
        </p:txBody>
      </p:sp>
      <p:pic>
        <p:nvPicPr>
          <p:cNvPr id="9" name="Picture 8" descr="Screenshot (126).png"/>
          <p:cNvPicPr>
            <a:picLocks noChangeAspect="1"/>
          </p:cNvPicPr>
          <p:nvPr/>
        </p:nvPicPr>
        <p:blipFill>
          <a:blip r:embed="rId3"/>
          <a:stretch>
            <a:fillRect/>
          </a:stretch>
        </p:blipFill>
        <p:spPr>
          <a:xfrm>
            <a:off x="6015030" y="3643314"/>
            <a:ext cx="5500694" cy="27860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3E8DE84-701E-4741-8701-D8D6ED21978B}"/>
              </a:ext>
            </a:extLst>
          </p:cNvPr>
          <p:cNvPicPr>
            <a:picLocks noChangeAspect="1"/>
          </p:cNvPicPr>
          <p:nvPr/>
        </p:nvPicPr>
        <p:blipFill>
          <a:blip r:embed="rId2"/>
          <a:stretch>
            <a:fillRect/>
          </a:stretch>
        </p:blipFill>
        <p:spPr>
          <a:xfrm>
            <a:off x="1112577" y="794829"/>
            <a:ext cx="6193747" cy="5268342"/>
          </a:xfrm>
          <a:prstGeom prst="rect">
            <a:avLst/>
          </a:prstGeom>
        </p:spPr>
      </p:pic>
      <p:sp>
        <p:nvSpPr>
          <p:cNvPr id="9" name="Content Placeholder 3">
            <a:extLst>
              <a:ext uri="{FF2B5EF4-FFF2-40B4-BE49-F238E27FC236}">
                <a16:creationId xmlns:a16="http://schemas.microsoft.com/office/drawing/2014/main" xmlns="" id="{39908BFE-3A36-4F8E-BCAB-14F8A50854A7}"/>
              </a:ext>
            </a:extLst>
          </p:cNvPr>
          <p:cNvSpPr txBox="1">
            <a:spLocks/>
          </p:cNvSpPr>
          <p:nvPr/>
        </p:nvSpPr>
        <p:spPr>
          <a:xfrm>
            <a:off x="7391400" y="1806575"/>
            <a:ext cx="4800600" cy="3619500"/>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IN" dirty="0"/>
          </a:p>
          <a:p>
            <a:r>
              <a:rPr lang="en-IN" dirty="0"/>
              <a:t>The general trend is same in the Paid category</a:t>
            </a:r>
          </a:p>
          <a:p>
            <a:pPr marL="0" indent="0">
              <a:buFont typeface="Arial" panose="020B0604020202020204" pitchFamily="34" charse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C6B986-F673-4BB2-AC5B-1F739631A163}"/>
              </a:ext>
            </a:extLst>
          </p:cNvPr>
          <p:cNvSpPr>
            <a:spLocks noGrp="1"/>
          </p:cNvSpPr>
          <p:nvPr>
            <p:ph type="title"/>
          </p:nvPr>
        </p:nvSpPr>
        <p:spPr/>
        <p:txBody>
          <a:bodyPr/>
          <a:lstStyle/>
          <a:p>
            <a:r>
              <a:rPr lang="en-IN" dirty="0"/>
              <a:t>POPULAR COURSES:</a:t>
            </a:r>
          </a:p>
        </p:txBody>
      </p:sp>
      <p:sp>
        <p:nvSpPr>
          <p:cNvPr id="3" name="Content Placeholder 2">
            <a:extLst>
              <a:ext uri="{FF2B5EF4-FFF2-40B4-BE49-F238E27FC236}">
                <a16:creationId xmlns:a16="http://schemas.microsoft.com/office/drawing/2014/main" xmlns="" id="{8B8789C1-A79E-4705-919C-7BB7803DA7D6}"/>
              </a:ext>
            </a:extLst>
          </p:cNvPr>
          <p:cNvSpPr>
            <a:spLocks noGrp="1"/>
          </p:cNvSpPr>
          <p:nvPr>
            <p:ph sz="half" idx="1"/>
          </p:nvPr>
        </p:nvSpPr>
        <p:spPr>
          <a:xfrm>
            <a:off x="1952624" y="1663700"/>
            <a:ext cx="8057225" cy="4351338"/>
          </a:xfrm>
        </p:spPr>
        <p:txBody>
          <a:bodyPr/>
          <a:lstStyle/>
          <a:p>
            <a:pPr marL="0" indent="0">
              <a:buNone/>
            </a:pPr>
            <a:endParaRPr lang="en-IN" dirty="0"/>
          </a:p>
          <a:p>
            <a:pPr marL="0" indent="0">
              <a:buNone/>
            </a:pPr>
            <a:r>
              <a:rPr lang="en-IN" dirty="0"/>
              <a:t>Initial Observations:</a:t>
            </a:r>
          </a:p>
          <a:p>
            <a:r>
              <a:rPr lang="en-IN" dirty="0"/>
              <a:t>The price of the courses varied from 0 to 200 dollars.</a:t>
            </a:r>
          </a:p>
          <a:p>
            <a:r>
              <a:rPr lang="en-IN" dirty="0"/>
              <a:t>There are courses with zero subscribers</a:t>
            </a:r>
          </a:p>
          <a:p>
            <a:r>
              <a:rPr lang="en-IN" dirty="0"/>
              <a:t>There are courses with zero hour content</a:t>
            </a:r>
          </a:p>
          <a:p>
            <a:r>
              <a:rPr lang="en-IN" dirty="0"/>
              <a:t>Number of reviews are way lesser than the subscribers.</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xmlns="" val="172327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he Number of subscribers are more for Web Development Courses…"/>
          <p:cNvSpPr txBox="1">
            <a:spLocks noGrp="1"/>
          </p:cNvSpPr>
          <p:nvPr>
            <p:ph type="body" idx="1"/>
          </p:nvPr>
        </p:nvSpPr>
        <p:spPr>
          <a:xfrm>
            <a:off x="1393825" y="3681325"/>
            <a:ext cx="10985500" cy="2694758"/>
          </a:xfrm>
          <a:prstGeom prst="rect">
            <a:avLst/>
          </a:prstGeom>
        </p:spPr>
        <p:txBody>
          <a:bodyPr/>
          <a:lstStyle/>
          <a:p>
            <a:pPr marL="304800" indent="-304800"/>
            <a:r>
              <a:rPr dirty="0"/>
              <a:t>The Number of subscribers are more for Web Development Courses</a:t>
            </a:r>
          </a:p>
          <a:p>
            <a:pPr marL="304800" indent="-304800"/>
            <a:r>
              <a:rPr dirty="0"/>
              <a:t>The number of reviews is the highest in Web Development. </a:t>
            </a:r>
          </a:p>
          <a:p>
            <a:pPr marL="304800" indent="-304800"/>
            <a:r>
              <a:rPr dirty="0"/>
              <a:t>Remaining courses are ranged in between 1000 to 2000 for both subscribers and reviews</a:t>
            </a:r>
          </a:p>
        </p:txBody>
      </p:sp>
      <p:pic>
        <p:nvPicPr>
          <p:cNvPr id="171" name="Image" descr="Image"/>
          <p:cNvPicPr>
            <a:picLocks noChangeAspect="1"/>
          </p:cNvPicPr>
          <p:nvPr/>
        </p:nvPicPr>
        <p:blipFill>
          <a:blip r:embed="rId2"/>
          <a:stretch>
            <a:fillRect/>
          </a:stretch>
        </p:blipFill>
        <p:spPr>
          <a:xfrm>
            <a:off x="1879600" y="961088"/>
            <a:ext cx="8432800" cy="23241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xmlns="" id="{D9836E2D-FBF6-4EB2-B301-14D6DD518D84}"/>
              </a:ext>
            </a:extLst>
          </p:cNvPr>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854568" y="262168"/>
            <a:ext cx="6070600" cy="4552950"/>
          </a:xfrm>
        </p:spPr>
      </p:pic>
      <p:sp>
        <p:nvSpPr>
          <p:cNvPr id="8" name="Content Placeholder 7">
            <a:extLst>
              <a:ext uri="{FF2B5EF4-FFF2-40B4-BE49-F238E27FC236}">
                <a16:creationId xmlns:a16="http://schemas.microsoft.com/office/drawing/2014/main" xmlns="" id="{758A3D63-31AB-4417-822D-F87FCC746212}"/>
              </a:ext>
            </a:extLst>
          </p:cNvPr>
          <p:cNvSpPr>
            <a:spLocks noGrp="1"/>
          </p:cNvSpPr>
          <p:nvPr>
            <p:ph sz="half" idx="2"/>
          </p:nvPr>
        </p:nvSpPr>
        <p:spPr>
          <a:xfrm>
            <a:off x="7391400" y="2209800"/>
            <a:ext cx="4305300" cy="3619500"/>
          </a:xfrm>
        </p:spPr>
        <p:txBody>
          <a:bodyPr/>
          <a:lstStyle/>
          <a:p>
            <a:endParaRPr lang="en-US" dirty="0"/>
          </a:p>
          <a:p>
            <a:r>
              <a:rPr lang="en-US" dirty="0"/>
              <a:t>The courses with highest subscription count are programming courses (5 out of 6). Out of the top 6 subscribed courses, 4 are free courses and 2 are paid courses(worth 200$).</a:t>
            </a:r>
            <a:br>
              <a:rPr lang="en-US" dirty="0"/>
            </a:br>
            <a:endParaRPr lang="en-IN" dirty="0"/>
          </a:p>
        </p:txBody>
      </p:sp>
      <p:sp>
        <p:nvSpPr>
          <p:cNvPr id="4" name="Title 1">
            <a:extLst>
              <a:ext uri="{FF2B5EF4-FFF2-40B4-BE49-F238E27FC236}">
                <a16:creationId xmlns:a16="http://schemas.microsoft.com/office/drawing/2014/main" xmlns="" id="{49FB5C96-09B1-408E-8857-7C9C00CD3949}"/>
              </a:ext>
            </a:extLst>
          </p:cNvPr>
          <p:cNvSpPr>
            <a:spLocks noGrp="1"/>
          </p:cNvSpPr>
          <p:nvPr>
            <p:ph type="title"/>
          </p:nvPr>
        </p:nvSpPr>
        <p:spPr>
          <a:xfrm>
            <a:off x="7968005" y="639838"/>
            <a:ext cx="3728695" cy="1492132"/>
          </a:xfrm>
        </p:spPr>
        <p:txBody>
          <a:bodyPr/>
          <a:lstStyle/>
          <a:p>
            <a:r>
              <a:rPr lang="en-IN" dirty="0"/>
              <a:t>The top 5</a:t>
            </a:r>
          </a:p>
        </p:txBody>
      </p:sp>
    </p:spTree>
    <p:extLst>
      <p:ext uri="{BB962C8B-B14F-4D97-AF65-F5344CB8AC3E}">
        <p14:creationId xmlns:p14="http://schemas.microsoft.com/office/powerpoint/2010/main" xmlns="" val="2691583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1FB4F7A9-3819-4D58-BFA7-E3134AD21EB6}"/>
              </a:ext>
            </a:extLst>
          </p:cNvPr>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1008996" y="819150"/>
            <a:ext cx="5638800" cy="4229100"/>
          </a:xfrm>
        </p:spPr>
      </p:pic>
      <p:sp>
        <p:nvSpPr>
          <p:cNvPr id="8" name="Content Placeholder 7">
            <a:extLst>
              <a:ext uri="{FF2B5EF4-FFF2-40B4-BE49-F238E27FC236}">
                <a16:creationId xmlns:a16="http://schemas.microsoft.com/office/drawing/2014/main" xmlns="" id="{E3280578-EBE6-4326-B16B-F5B8C0E823F0}"/>
              </a:ext>
            </a:extLst>
          </p:cNvPr>
          <p:cNvSpPr>
            <a:spLocks noGrp="1"/>
          </p:cNvSpPr>
          <p:nvPr>
            <p:ph sz="half" idx="2"/>
          </p:nvPr>
        </p:nvSpPr>
        <p:spPr>
          <a:xfrm>
            <a:off x="7066896" y="2390775"/>
            <a:ext cx="4800600" cy="3619500"/>
          </a:xfrm>
        </p:spPr>
        <p:txBody>
          <a:bodyPr/>
          <a:lstStyle/>
          <a:p>
            <a:r>
              <a:rPr lang="en-US" dirty="0"/>
              <a:t>The courses with more reviews are programming courses.</a:t>
            </a:r>
          </a:p>
          <a:p>
            <a:r>
              <a:rPr lang="en-US" dirty="0"/>
              <a:t>Out of the top 6 reviewed courses, 4 are paid courses and 2 are free courses.</a:t>
            </a:r>
          </a:p>
          <a:p>
            <a:r>
              <a:rPr lang="en-US" dirty="0"/>
              <a:t>Shows that paid courses have more engagement with the subject.</a:t>
            </a:r>
          </a:p>
          <a:p>
            <a:endParaRPr lang="en-IN" dirty="0"/>
          </a:p>
        </p:txBody>
      </p:sp>
      <p:sp>
        <p:nvSpPr>
          <p:cNvPr id="4" name="Title 1">
            <a:extLst>
              <a:ext uri="{FF2B5EF4-FFF2-40B4-BE49-F238E27FC236}">
                <a16:creationId xmlns:a16="http://schemas.microsoft.com/office/drawing/2014/main" xmlns="" id="{26CBDD18-8B85-408B-A120-167EA906ED15}"/>
              </a:ext>
            </a:extLst>
          </p:cNvPr>
          <p:cNvSpPr>
            <a:spLocks noGrp="1"/>
          </p:cNvSpPr>
          <p:nvPr>
            <p:ph type="title"/>
          </p:nvPr>
        </p:nvSpPr>
        <p:spPr>
          <a:xfrm>
            <a:off x="1977735" y="101659"/>
            <a:ext cx="10178322" cy="1492132"/>
          </a:xfrm>
        </p:spPr>
        <p:txBody>
          <a:bodyPr/>
          <a:lstStyle/>
          <a:p>
            <a:r>
              <a:rPr lang="en-IN" dirty="0"/>
              <a:t>Most reviewed COURSES:</a:t>
            </a:r>
          </a:p>
        </p:txBody>
      </p:sp>
    </p:spTree>
    <p:extLst>
      <p:ext uri="{BB962C8B-B14F-4D97-AF65-F5344CB8AC3E}">
        <p14:creationId xmlns:p14="http://schemas.microsoft.com/office/powerpoint/2010/main" xmlns="" val="822921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170E61-1F6A-4A90-9635-A431B5CC036D}"/>
              </a:ext>
            </a:extLst>
          </p:cNvPr>
          <p:cNvSpPr>
            <a:spLocks noGrp="1"/>
          </p:cNvSpPr>
          <p:nvPr>
            <p:ph type="title"/>
          </p:nvPr>
        </p:nvSpPr>
        <p:spPr/>
        <p:txBody>
          <a:bodyPr/>
          <a:lstStyle/>
          <a:p>
            <a:r>
              <a:rPr lang="en-IN" dirty="0"/>
              <a:t>Top subscribed courses per subject:</a:t>
            </a:r>
          </a:p>
        </p:txBody>
      </p:sp>
      <p:sp>
        <p:nvSpPr>
          <p:cNvPr id="3" name="Content Placeholder 2">
            <a:extLst>
              <a:ext uri="{FF2B5EF4-FFF2-40B4-BE49-F238E27FC236}">
                <a16:creationId xmlns:a16="http://schemas.microsoft.com/office/drawing/2014/main" xmlns="" id="{66F3AA32-EF76-4BDB-8A7E-91F25BC90BFF}"/>
              </a:ext>
            </a:extLst>
          </p:cNvPr>
          <p:cNvSpPr>
            <a:spLocks noGrp="1"/>
          </p:cNvSpPr>
          <p:nvPr>
            <p:ph sz="half" idx="1"/>
          </p:nvPr>
        </p:nvSpPr>
        <p:spPr>
          <a:xfrm>
            <a:off x="1781174" y="2124277"/>
            <a:ext cx="8181513" cy="4351338"/>
          </a:xfrm>
        </p:spPr>
        <p:txBody>
          <a:bodyPr>
            <a:normAutofit/>
          </a:bodyPr>
          <a:lstStyle/>
          <a:p>
            <a:r>
              <a:rPr lang="en-US" dirty="0"/>
              <a:t>By Subscription count, the top 5 courses are programming courses.</a:t>
            </a:r>
          </a:p>
          <a:p>
            <a:r>
              <a:rPr lang="en-US" dirty="0"/>
              <a:t>The most sought out courses are programming courses. </a:t>
            </a:r>
          </a:p>
          <a:p>
            <a:r>
              <a:rPr lang="en-US" dirty="0"/>
              <a:t>Some courses from subjects Business Finance, Graphic Design and Musical Instruments have zero subscribers but Web Development did not have any zero subscribed courses indicating the interest/demand for Web Development </a:t>
            </a:r>
          </a:p>
          <a:p>
            <a:r>
              <a:rPr lang="en-US" dirty="0"/>
              <a:t>The cost of top subscribed paid courses is 200$ from web development subject. It was also observed that paid courses have more engagement (in terms of reviews) when compared to free courses.</a:t>
            </a:r>
            <a:endParaRPr lang="en-IN" dirty="0"/>
          </a:p>
        </p:txBody>
      </p:sp>
    </p:spTree>
    <p:extLst>
      <p:ext uri="{BB962C8B-B14F-4D97-AF65-F5344CB8AC3E}">
        <p14:creationId xmlns:p14="http://schemas.microsoft.com/office/powerpoint/2010/main" xmlns="" val="1021261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E9D372-802E-42B9-AE32-2D6DC72BA20D}"/>
              </a:ext>
            </a:extLst>
          </p:cNvPr>
          <p:cNvSpPr>
            <a:spLocks noGrp="1"/>
          </p:cNvSpPr>
          <p:nvPr>
            <p:ph sz="half" idx="1"/>
          </p:nvPr>
        </p:nvSpPr>
        <p:spPr/>
        <p:txBody>
          <a:bodyPr/>
          <a:lstStyle/>
          <a:p>
            <a:endParaRPr lang="en-IN"/>
          </a:p>
        </p:txBody>
      </p:sp>
      <p:pic>
        <p:nvPicPr>
          <p:cNvPr id="5" name="Picture 4">
            <a:extLst>
              <a:ext uri="{FF2B5EF4-FFF2-40B4-BE49-F238E27FC236}">
                <a16:creationId xmlns:a16="http://schemas.microsoft.com/office/drawing/2014/main" xmlns="" id="{4483664C-5473-4770-8284-D53DE824BBD7}"/>
              </a:ext>
            </a:extLst>
          </p:cNvPr>
          <p:cNvPicPr>
            <a:picLocks noChangeAspect="1"/>
          </p:cNvPicPr>
          <p:nvPr/>
        </p:nvPicPr>
        <p:blipFill>
          <a:blip r:embed="rId2"/>
          <a:stretch>
            <a:fillRect/>
          </a:stretch>
        </p:blipFill>
        <p:spPr>
          <a:xfrm>
            <a:off x="995732" y="1720187"/>
            <a:ext cx="7540424" cy="4911433"/>
          </a:xfrm>
          <a:prstGeom prst="rect">
            <a:avLst/>
          </a:prstGeom>
        </p:spPr>
      </p:pic>
      <p:pic>
        <p:nvPicPr>
          <p:cNvPr id="6" name="Picture 5">
            <a:extLst>
              <a:ext uri="{FF2B5EF4-FFF2-40B4-BE49-F238E27FC236}">
                <a16:creationId xmlns:a16="http://schemas.microsoft.com/office/drawing/2014/main" xmlns="" id="{0160F509-D5F9-4CE2-9F46-DA9DAA107084}"/>
              </a:ext>
            </a:extLst>
          </p:cNvPr>
          <p:cNvPicPr>
            <a:picLocks noChangeAspect="1"/>
          </p:cNvPicPr>
          <p:nvPr/>
        </p:nvPicPr>
        <p:blipFill>
          <a:blip r:embed="rId3"/>
          <a:stretch>
            <a:fillRect/>
          </a:stretch>
        </p:blipFill>
        <p:spPr>
          <a:xfrm>
            <a:off x="8986468" y="1720187"/>
            <a:ext cx="2209800" cy="1524000"/>
          </a:xfrm>
          <a:prstGeom prst="rect">
            <a:avLst/>
          </a:prstGeom>
        </p:spPr>
      </p:pic>
      <p:sp>
        <p:nvSpPr>
          <p:cNvPr id="9" name="Title 1">
            <a:extLst>
              <a:ext uri="{FF2B5EF4-FFF2-40B4-BE49-F238E27FC236}">
                <a16:creationId xmlns:a16="http://schemas.microsoft.com/office/drawing/2014/main" xmlns="" id="{87D9C11F-6332-4EB5-82A9-A5DC1EFB8C99}"/>
              </a:ext>
            </a:extLst>
          </p:cNvPr>
          <p:cNvSpPr>
            <a:spLocks noGrp="1"/>
          </p:cNvSpPr>
          <p:nvPr>
            <p:ph type="title"/>
          </p:nvPr>
        </p:nvSpPr>
        <p:spPr>
          <a:xfrm>
            <a:off x="1251678" y="382385"/>
            <a:ext cx="10178322" cy="1492132"/>
          </a:xfrm>
        </p:spPr>
        <p:txBody>
          <a:bodyPr/>
          <a:lstStyle/>
          <a:p>
            <a:r>
              <a:rPr lang="en-IN" dirty="0"/>
              <a:t>The increase in no. of Courses</a:t>
            </a:r>
          </a:p>
        </p:txBody>
      </p:sp>
    </p:spTree>
    <p:extLst>
      <p:ext uri="{BB962C8B-B14F-4D97-AF65-F5344CB8AC3E}">
        <p14:creationId xmlns:p14="http://schemas.microsoft.com/office/powerpoint/2010/main" xmlns="" val="136649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AFD8A5-65F7-4512-90D7-ECEF1EDC9FA2}"/>
              </a:ext>
            </a:extLst>
          </p:cNvPr>
          <p:cNvSpPr>
            <a:spLocks noGrp="1"/>
          </p:cNvSpPr>
          <p:nvPr>
            <p:ph sz="half" idx="1"/>
          </p:nvPr>
        </p:nvSpPr>
        <p:spPr>
          <a:xfrm>
            <a:off x="1958635" y="4793941"/>
            <a:ext cx="8987531" cy="1777383"/>
          </a:xfrm>
        </p:spPr>
        <p:txBody>
          <a:bodyPr>
            <a:normAutofit fontScale="92500" lnSpcReduction="10000"/>
          </a:bodyPr>
          <a:lstStyle/>
          <a:p>
            <a:r>
              <a:rPr lang="en-IN" dirty="0"/>
              <a:t>The amount of  Web Development courses being upload has taken a huge leap in the year 2015.</a:t>
            </a:r>
          </a:p>
          <a:p>
            <a:r>
              <a:rPr lang="en-IN" dirty="0"/>
              <a:t>Web Development became the most uploaded course in 2016 surpassing Business Finance.</a:t>
            </a:r>
          </a:p>
          <a:p>
            <a:r>
              <a:rPr lang="en-IN" dirty="0"/>
              <a:t>Web seems to a slight decline in 2014</a:t>
            </a:r>
          </a:p>
        </p:txBody>
      </p:sp>
      <p:pic>
        <p:nvPicPr>
          <p:cNvPr id="5" name="Picture 4">
            <a:extLst>
              <a:ext uri="{FF2B5EF4-FFF2-40B4-BE49-F238E27FC236}">
                <a16:creationId xmlns:a16="http://schemas.microsoft.com/office/drawing/2014/main" xmlns="" id="{87730D27-6807-4E0B-ACEF-83D2D6C829F1}"/>
              </a:ext>
            </a:extLst>
          </p:cNvPr>
          <p:cNvPicPr>
            <a:picLocks noChangeAspect="1"/>
          </p:cNvPicPr>
          <p:nvPr/>
        </p:nvPicPr>
        <p:blipFill>
          <a:blip r:embed="rId2"/>
          <a:stretch>
            <a:fillRect/>
          </a:stretch>
        </p:blipFill>
        <p:spPr>
          <a:xfrm>
            <a:off x="1682327" y="-707624"/>
            <a:ext cx="8362950" cy="5191125"/>
          </a:xfrm>
          <a:prstGeom prst="rect">
            <a:avLst/>
          </a:prstGeom>
        </p:spPr>
      </p:pic>
    </p:spTree>
    <p:extLst>
      <p:ext uri="{BB962C8B-B14F-4D97-AF65-F5344CB8AC3E}">
        <p14:creationId xmlns:p14="http://schemas.microsoft.com/office/powerpoint/2010/main" xmlns="" val="89550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B96A8CF-F19B-4141-8685-47A286960B70}"/>
              </a:ext>
            </a:extLst>
          </p:cNvPr>
          <p:cNvPicPr>
            <a:picLocks noChangeAspect="1"/>
          </p:cNvPicPr>
          <p:nvPr/>
        </p:nvPicPr>
        <p:blipFill>
          <a:blip r:embed="rId2"/>
          <a:stretch>
            <a:fillRect/>
          </a:stretch>
        </p:blipFill>
        <p:spPr>
          <a:xfrm>
            <a:off x="1565952" y="1484451"/>
            <a:ext cx="4295352" cy="3987384"/>
          </a:xfrm>
          <a:prstGeom prst="rect">
            <a:avLst/>
          </a:prstGeom>
        </p:spPr>
      </p:pic>
      <p:sp>
        <p:nvSpPr>
          <p:cNvPr id="6" name="Title 1">
            <a:extLst>
              <a:ext uri="{FF2B5EF4-FFF2-40B4-BE49-F238E27FC236}">
                <a16:creationId xmlns:a16="http://schemas.microsoft.com/office/drawing/2014/main" xmlns="" id="{E3E0F17C-4BB3-4355-BF9D-8BB16203A4A0}"/>
              </a:ext>
            </a:extLst>
          </p:cNvPr>
          <p:cNvSpPr>
            <a:spLocks noGrp="1"/>
          </p:cNvSpPr>
          <p:nvPr>
            <p:ph type="title"/>
          </p:nvPr>
        </p:nvSpPr>
        <p:spPr>
          <a:xfrm>
            <a:off x="2716937" y="5762253"/>
            <a:ext cx="10178322" cy="1492132"/>
          </a:xfrm>
        </p:spPr>
        <p:txBody>
          <a:bodyPr/>
          <a:lstStyle/>
          <a:p>
            <a:r>
              <a:rPr lang="en-IN" dirty="0"/>
              <a:t>2015</a:t>
            </a:r>
          </a:p>
        </p:txBody>
      </p:sp>
      <p:sp>
        <p:nvSpPr>
          <p:cNvPr id="7" name="Title 1">
            <a:extLst>
              <a:ext uri="{FF2B5EF4-FFF2-40B4-BE49-F238E27FC236}">
                <a16:creationId xmlns:a16="http://schemas.microsoft.com/office/drawing/2014/main" xmlns="" id="{ABD79BD5-CF1A-46F3-A04B-2C9CFF962ADA}"/>
              </a:ext>
            </a:extLst>
          </p:cNvPr>
          <p:cNvSpPr txBox="1">
            <a:spLocks/>
          </p:cNvSpPr>
          <p:nvPr/>
        </p:nvSpPr>
        <p:spPr>
          <a:xfrm>
            <a:off x="8584634" y="5762253"/>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2016</a:t>
            </a:r>
          </a:p>
        </p:txBody>
      </p:sp>
      <p:pic>
        <p:nvPicPr>
          <p:cNvPr id="8" name="Picture 7">
            <a:extLst>
              <a:ext uri="{FF2B5EF4-FFF2-40B4-BE49-F238E27FC236}">
                <a16:creationId xmlns:a16="http://schemas.microsoft.com/office/drawing/2014/main" xmlns="" id="{86F38E6E-8FA6-4C0C-9AE3-222B2D26CAD3}"/>
              </a:ext>
            </a:extLst>
          </p:cNvPr>
          <p:cNvPicPr>
            <a:picLocks noChangeAspect="1"/>
          </p:cNvPicPr>
          <p:nvPr/>
        </p:nvPicPr>
        <p:blipFill>
          <a:blip r:embed="rId3"/>
          <a:stretch>
            <a:fillRect/>
          </a:stretch>
        </p:blipFill>
        <p:spPr>
          <a:xfrm>
            <a:off x="6703885" y="1473944"/>
            <a:ext cx="4378643" cy="3997891"/>
          </a:xfrm>
          <a:prstGeom prst="rect">
            <a:avLst/>
          </a:prstGeom>
        </p:spPr>
      </p:pic>
      <p:sp>
        <p:nvSpPr>
          <p:cNvPr id="9" name="Title 1">
            <a:extLst>
              <a:ext uri="{FF2B5EF4-FFF2-40B4-BE49-F238E27FC236}">
                <a16:creationId xmlns:a16="http://schemas.microsoft.com/office/drawing/2014/main" xmlns="" id="{96AF7581-9ED6-4DA3-A803-FA10ABC13EF6}"/>
              </a:ext>
            </a:extLst>
          </p:cNvPr>
          <p:cNvSpPr txBox="1">
            <a:spLocks/>
          </p:cNvSpPr>
          <p:nvPr/>
        </p:nvSpPr>
        <p:spPr>
          <a:xfrm>
            <a:off x="2137817" y="39469"/>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Average Salary (Naukri Job posting) per skill</a:t>
            </a:r>
          </a:p>
        </p:txBody>
      </p:sp>
    </p:spTree>
    <p:extLst>
      <p:ext uri="{BB962C8B-B14F-4D97-AF65-F5344CB8AC3E}">
        <p14:creationId xmlns:p14="http://schemas.microsoft.com/office/powerpoint/2010/main" xmlns="" val="1276768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81FA31-40D0-49BC-957A-5185CF78AFBF}"/>
              </a:ext>
            </a:extLst>
          </p:cNvPr>
          <p:cNvSpPr>
            <a:spLocks noGrp="1"/>
          </p:cNvSpPr>
          <p:nvPr>
            <p:ph sz="half" idx="1"/>
          </p:nvPr>
        </p:nvSpPr>
        <p:spPr>
          <a:xfrm>
            <a:off x="1257300" y="2286000"/>
            <a:ext cx="8268440" cy="3619500"/>
          </a:xfrm>
        </p:spPr>
        <p:txBody>
          <a:bodyPr/>
          <a:lstStyle/>
          <a:p>
            <a:r>
              <a:rPr lang="en-IN" dirty="0"/>
              <a:t>We notice that the average salary on Top Management which usually takes care business has reduced.</a:t>
            </a:r>
          </a:p>
          <a:p>
            <a:endParaRPr lang="en-IN" dirty="0"/>
          </a:p>
          <a:p>
            <a:r>
              <a:rPr lang="en-IN" dirty="0"/>
              <a:t>IT sector has shown a steady growth between the years.</a:t>
            </a:r>
          </a:p>
        </p:txBody>
      </p:sp>
      <p:sp>
        <p:nvSpPr>
          <p:cNvPr id="5" name="Title 1">
            <a:extLst>
              <a:ext uri="{FF2B5EF4-FFF2-40B4-BE49-F238E27FC236}">
                <a16:creationId xmlns:a16="http://schemas.microsoft.com/office/drawing/2014/main" xmlns="" id="{11878164-F655-4B12-8CBF-E35B2CDECBDD}"/>
              </a:ext>
            </a:extLst>
          </p:cNvPr>
          <p:cNvSpPr txBox="1">
            <a:spLocks/>
          </p:cNvSpPr>
          <p:nvPr/>
        </p:nvSpPr>
        <p:spPr>
          <a:xfrm>
            <a:off x="2137817" y="39469"/>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Average Salary (Naukri Job posting) per skill</a:t>
            </a:r>
          </a:p>
        </p:txBody>
      </p:sp>
    </p:spTree>
    <p:extLst>
      <p:ext uri="{BB962C8B-B14F-4D97-AF65-F5344CB8AC3E}">
        <p14:creationId xmlns:p14="http://schemas.microsoft.com/office/powerpoint/2010/main" xmlns="" val="2692728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75DCB2-1D14-47DD-8B8A-7B1E4CCAEAC6}"/>
              </a:ext>
            </a:extLst>
          </p:cNvPr>
          <p:cNvSpPr>
            <a:spLocks noGrp="1"/>
          </p:cNvSpPr>
          <p:nvPr>
            <p:ph type="title"/>
          </p:nvPr>
        </p:nvSpPr>
        <p:spPr/>
        <p:txBody>
          <a:bodyPr/>
          <a:lstStyle/>
          <a:p>
            <a:r>
              <a:rPr lang="en-IN" dirty="0"/>
              <a:t>Google job skill Dataset</a:t>
            </a:r>
          </a:p>
        </p:txBody>
      </p:sp>
      <p:sp>
        <p:nvSpPr>
          <p:cNvPr id="3" name="Content Placeholder 2">
            <a:extLst>
              <a:ext uri="{FF2B5EF4-FFF2-40B4-BE49-F238E27FC236}">
                <a16:creationId xmlns:a16="http://schemas.microsoft.com/office/drawing/2014/main" xmlns="" id="{9E78E3BC-D52E-446A-8F5C-E056C2695F0E}"/>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xmlns="" id="{F4445C01-8B42-4739-8238-9E44DE24A390}"/>
              </a:ext>
            </a:extLst>
          </p:cNvPr>
          <p:cNvSpPr>
            <a:spLocks noGrp="1"/>
          </p:cNvSpPr>
          <p:nvPr>
            <p:ph sz="half" idx="2"/>
          </p:nvPr>
        </p:nvSpPr>
        <p:spPr>
          <a:xfrm>
            <a:off x="7560870" y="1773314"/>
            <a:ext cx="4388474" cy="3619500"/>
          </a:xfrm>
        </p:spPr>
        <p:txBody>
          <a:bodyPr/>
          <a:lstStyle/>
          <a:p>
            <a:r>
              <a:rPr lang="en-IN" dirty="0"/>
              <a:t>We observe that there is higher demand for financial skill set. This explains the higher concentration of Business Finance courses.</a:t>
            </a:r>
          </a:p>
          <a:p>
            <a:r>
              <a:rPr lang="en-IN" dirty="0"/>
              <a:t>There is a high requirement for Business Finance skills and Technical skill set(Web dev). This explains the user subscription pattern.</a:t>
            </a:r>
          </a:p>
          <a:p>
            <a:endParaRPr lang="en-IN" dirty="0"/>
          </a:p>
        </p:txBody>
      </p:sp>
      <p:pic>
        <p:nvPicPr>
          <p:cNvPr id="5" name="Picture 4">
            <a:extLst>
              <a:ext uri="{FF2B5EF4-FFF2-40B4-BE49-F238E27FC236}">
                <a16:creationId xmlns:a16="http://schemas.microsoft.com/office/drawing/2014/main" xmlns="" id="{07494ED5-E70A-47A5-84D3-4FECD79AB84F}"/>
              </a:ext>
            </a:extLst>
          </p:cNvPr>
          <p:cNvPicPr>
            <a:picLocks noChangeAspect="1"/>
          </p:cNvPicPr>
          <p:nvPr/>
        </p:nvPicPr>
        <p:blipFill>
          <a:blip r:embed="rId2"/>
          <a:stretch>
            <a:fillRect/>
          </a:stretch>
        </p:blipFill>
        <p:spPr>
          <a:xfrm>
            <a:off x="1058847" y="1260629"/>
            <a:ext cx="6431002" cy="4644871"/>
          </a:xfrm>
          <a:prstGeom prst="rect">
            <a:avLst/>
          </a:prstGeom>
        </p:spPr>
      </p:pic>
    </p:spTree>
    <p:extLst>
      <p:ext uri="{BB962C8B-B14F-4D97-AF65-F5344CB8AC3E}">
        <p14:creationId xmlns:p14="http://schemas.microsoft.com/office/powerpoint/2010/main" xmlns="" val="146681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01ADB4-4DC1-410B-8E7B-5E24D88740E8}"/>
              </a:ext>
            </a:extLst>
          </p:cNvPr>
          <p:cNvPicPr>
            <a:picLocks noChangeAspect="1"/>
          </p:cNvPicPr>
          <p:nvPr/>
        </p:nvPicPr>
        <p:blipFill>
          <a:blip r:embed="rId2"/>
          <a:stretch>
            <a:fillRect/>
          </a:stretch>
        </p:blipFill>
        <p:spPr>
          <a:xfrm>
            <a:off x="1371253" y="852256"/>
            <a:ext cx="5446797" cy="5501519"/>
          </a:xfrm>
          <a:prstGeom prst="rect">
            <a:avLst/>
          </a:prstGeom>
        </p:spPr>
      </p:pic>
      <p:sp>
        <p:nvSpPr>
          <p:cNvPr id="10" name="Content Placeholder 3">
            <a:extLst>
              <a:ext uri="{FF2B5EF4-FFF2-40B4-BE49-F238E27FC236}">
                <a16:creationId xmlns:a16="http://schemas.microsoft.com/office/drawing/2014/main" xmlns="" id="{DFA94344-8799-4E7A-AF70-09F991F17D4F}"/>
              </a:ext>
            </a:extLst>
          </p:cNvPr>
          <p:cNvSpPr txBox="1">
            <a:spLocks/>
          </p:cNvSpPr>
          <p:nvPr/>
        </p:nvSpPr>
        <p:spPr>
          <a:xfrm>
            <a:off x="7213846" y="1806575"/>
            <a:ext cx="4513555" cy="3619500"/>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IN" dirty="0"/>
          </a:p>
          <a:p>
            <a:r>
              <a:rPr lang="en-IN" dirty="0"/>
              <a:t>Musical Instruments courses have a higher user preference when they are offered for free.</a:t>
            </a:r>
          </a:p>
          <a:p>
            <a:r>
              <a:rPr lang="en-IN" dirty="0"/>
              <a:t>Musical Instruments have higher preference than Business Finance when it offered for free</a:t>
            </a:r>
          </a:p>
          <a:p>
            <a:pPr marL="0" indent="0">
              <a:buFont typeface="Arial" panose="020B0604020202020204" pitchFamily="34" charse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6078A-C238-4BBB-9C99-31FDEA8DC05E}"/>
              </a:ext>
            </a:extLst>
          </p:cNvPr>
          <p:cNvSpPr>
            <a:spLocks noGrp="1"/>
          </p:cNvSpPr>
          <p:nvPr>
            <p:ph type="title"/>
          </p:nvPr>
        </p:nvSpPr>
        <p:spPr/>
        <p:txBody>
          <a:bodyPr/>
          <a:lstStyle/>
          <a:p>
            <a:r>
              <a:rPr lang="en-IN" dirty="0" err="1"/>
              <a:t>Godaddy</a:t>
            </a:r>
            <a:r>
              <a:rPr lang="en-IN" dirty="0"/>
              <a:t/>
            </a:r>
            <a:br>
              <a:rPr lang="en-IN" dirty="0"/>
            </a:br>
            <a:endParaRPr lang="en-IN" dirty="0"/>
          </a:p>
        </p:txBody>
      </p:sp>
      <p:sp>
        <p:nvSpPr>
          <p:cNvPr id="3" name="Content Placeholder 2">
            <a:extLst>
              <a:ext uri="{FF2B5EF4-FFF2-40B4-BE49-F238E27FC236}">
                <a16:creationId xmlns:a16="http://schemas.microsoft.com/office/drawing/2014/main" xmlns="" id="{C7FDF711-6CF4-4D48-ACB5-8F69821AAA73}"/>
              </a:ext>
            </a:extLst>
          </p:cNvPr>
          <p:cNvSpPr>
            <a:spLocks noGrp="1"/>
          </p:cNvSpPr>
          <p:nvPr>
            <p:ph sz="half" idx="1"/>
          </p:nvPr>
        </p:nvSpPr>
        <p:spPr>
          <a:xfrm>
            <a:off x="932082" y="1309456"/>
            <a:ext cx="7421805" cy="4043778"/>
          </a:xfrm>
        </p:spPr>
        <p:txBody>
          <a:bodyPr>
            <a:normAutofit/>
          </a:bodyPr>
          <a:lstStyle/>
          <a:p>
            <a:pPr marL="0" indent="0" algn="l">
              <a:buNone/>
            </a:pPr>
            <a:r>
              <a:rPr lang="en-IN" dirty="0"/>
              <a:t>According to GoDaddy’s survey and article :</a:t>
            </a:r>
          </a:p>
          <a:p>
            <a:pPr marL="0" indent="0" algn="l">
              <a:buNone/>
            </a:pPr>
            <a:r>
              <a:rPr lang="en-US" b="0" i="0" dirty="0">
                <a:effectLst/>
                <a:latin typeface="Arial" panose="020B0604020202020204" pitchFamily="34" charset="0"/>
              </a:rPr>
              <a:t>	Web developers and designers have always been the bedrock of company internet strategy, and their services are more essential than ever, as web technology hits another innovation sprint. A new study commissioned by GoDaddy says this Golden Age of web development and design, signaling new small business growth and an economic boost, shows no sign of slowing down.</a:t>
            </a:r>
          </a:p>
          <a:p>
            <a:pPr marL="0" indent="0" algn="l">
              <a:buNone/>
            </a:pPr>
            <a:r>
              <a:rPr lang="en-US" b="0" i="0" dirty="0">
                <a:effectLst/>
                <a:latin typeface="Arial" panose="020B0604020202020204" pitchFamily="34" charset="0"/>
              </a:rPr>
              <a:t>It’s fueled largely by continued growth in the retail and travel industries — and professionals are eager to find new ways to keep up with growing demand and evolving technology.</a:t>
            </a:r>
          </a:p>
          <a:p>
            <a:endParaRPr lang="en-IN" dirty="0"/>
          </a:p>
        </p:txBody>
      </p:sp>
      <p:pic>
        <p:nvPicPr>
          <p:cNvPr id="5" name="Picture 4">
            <a:extLst>
              <a:ext uri="{FF2B5EF4-FFF2-40B4-BE49-F238E27FC236}">
                <a16:creationId xmlns:a16="http://schemas.microsoft.com/office/drawing/2014/main" xmlns="" id="{1B85A9E0-E580-4BAD-B57B-52706DEE95F5}"/>
              </a:ext>
            </a:extLst>
          </p:cNvPr>
          <p:cNvPicPr>
            <a:picLocks noChangeAspect="1"/>
          </p:cNvPicPr>
          <p:nvPr/>
        </p:nvPicPr>
        <p:blipFill>
          <a:blip r:embed="rId2"/>
          <a:stretch>
            <a:fillRect/>
          </a:stretch>
        </p:blipFill>
        <p:spPr>
          <a:xfrm>
            <a:off x="8480992" y="0"/>
            <a:ext cx="3268604" cy="6858000"/>
          </a:xfrm>
          <a:prstGeom prst="rect">
            <a:avLst/>
          </a:prstGeom>
        </p:spPr>
      </p:pic>
    </p:spTree>
    <p:extLst>
      <p:ext uri="{BB962C8B-B14F-4D97-AF65-F5344CB8AC3E}">
        <p14:creationId xmlns:p14="http://schemas.microsoft.com/office/powerpoint/2010/main" xmlns="" val="532081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C79F31E-BD3B-4521-BEB1-FDA8382C239E}"/>
              </a:ext>
            </a:extLst>
          </p:cNvPr>
          <p:cNvSpPr>
            <a:spLocks noGrp="1"/>
          </p:cNvSpPr>
          <p:nvPr>
            <p:ph sz="half" idx="1"/>
          </p:nvPr>
        </p:nvSpPr>
        <p:spPr/>
        <p:txBody>
          <a:bodyPr>
            <a:normAutofit lnSpcReduction="10000"/>
          </a:bodyPr>
          <a:lstStyle/>
          <a:p>
            <a:r>
              <a:rPr lang="en-IN" dirty="0"/>
              <a:t>Web development and Business have to work hand in hand because of the growing the Digital Economy</a:t>
            </a:r>
          </a:p>
          <a:p>
            <a:r>
              <a:rPr lang="en-IN" dirty="0"/>
              <a:t>We observe that for the professional to keep up with the evolving trend and for developers to Improve their skillset Online Training courses are advised. </a:t>
            </a:r>
          </a:p>
          <a:p>
            <a:r>
              <a:rPr lang="en-IN" dirty="0"/>
              <a:t>This shows us the reason for increase in online courses of Business Finance and Web Development</a:t>
            </a:r>
          </a:p>
        </p:txBody>
      </p:sp>
      <p:sp>
        <p:nvSpPr>
          <p:cNvPr id="4" name="Content Placeholder 3">
            <a:extLst>
              <a:ext uri="{FF2B5EF4-FFF2-40B4-BE49-F238E27FC236}">
                <a16:creationId xmlns:a16="http://schemas.microsoft.com/office/drawing/2014/main" xmlns="" id="{F1EAAD05-F8A2-43B2-B060-2759917F5E10}"/>
              </a:ext>
            </a:extLst>
          </p:cNvPr>
          <p:cNvSpPr>
            <a:spLocks noGrp="1"/>
          </p:cNvSpPr>
          <p:nvPr>
            <p:ph sz="half" idx="2"/>
          </p:nvPr>
        </p:nvSpPr>
        <p:spPr/>
        <p:txBody>
          <a:bodyPr>
            <a:normAutofit lnSpcReduction="10000"/>
          </a:bodyPr>
          <a:lstStyle/>
          <a:p>
            <a:endParaRPr lang="en-IN"/>
          </a:p>
        </p:txBody>
      </p:sp>
      <p:pic>
        <p:nvPicPr>
          <p:cNvPr id="5" name="Picture 4">
            <a:extLst>
              <a:ext uri="{FF2B5EF4-FFF2-40B4-BE49-F238E27FC236}">
                <a16:creationId xmlns:a16="http://schemas.microsoft.com/office/drawing/2014/main" xmlns="" id="{47223498-8900-4E91-BD58-A70DF0EC68CB}"/>
              </a:ext>
            </a:extLst>
          </p:cNvPr>
          <p:cNvPicPr>
            <a:picLocks noChangeAspect="1"/>
          </p:cNvPicPr>
          <p:nvPr/>
        </p:nvPicPr>
        <p:blipFill>
          <a:blip r:embed="rId2"/>
          <a:stretch>
            <a:fillRect/>
          </a:stretch>
        </p:blipFill>
        <p:spPr>
          <a:xfrm>
            <a:off x="6647796" y="563593"/>
            <a:ext cx="3638550" cy="4772025"/>
          </a:xfrm>
          <a:prstGeom prst="rect">
            <a:avLst/>
          </a:prstGeom>
        </p:spPr>
      </p:pic>
      <p:sp>
        <p:nvSpPr>
          <p:cNvPr id="6" name="Title 1">
            <a:extLst>
              <a:ext uri="{FF2B5EF4-FFF2-40B4-BE49-F238E27FC236}">
                <a16:creationId xmlns:a16="http://schemas.microsoft.com/office/drawing/2014/main" xmlns="" id="{ED058605-C450-42E0-837E-35B01EEDBC8E}"/>
              </a:ext>
            </a:extLst>
          </p:cNvPr>
          <p:cNvSpPr txBox="1">
            <a:spLocks/>
          </p:cNvSpPr>
          <p:nvPr/>
        </p:nvSpPr>
        <p:spPr>
          <a:xfrm>
            <a:off x="1404078" y="5347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a:t>Godaddy</a:t>
            </a:r>
            <a:br>
              <a:rPr lang="en-IN"/>
            </a:br>
            <a:endParaRPr lang="en-IN" dirty="0"/>
          </a:p>
        </p:txBody>
      </p:sp>
    </p:spTree>
    <p:extLst>
      <p:ext uri="{BB962C8B-B14F-4D97-AF65-F5344CB8AC3E}">
        <p14:creationId xmlns:p14="http://schemas.microsoft.com/office/powerpoint/2010/main" xmlns="" val="1784927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5505F5-3F72-481D-A0A3-32DE1D3FCCEF}"/>
              </a:ext>
            </a:extLst>
          </p:cNvPr>
          <p:cNvSpPr>
            <a:spLocks noGrp="1"/>
          </p:cNvSpPr>
          <p:nvPr>
            <p:ph type="title"/>
          </p:nvPr>
        </p:nvSpPr>
        <p:spPr/>
        <p:txBody>
          <a:bodyPr/>
          <a:lstStyle/>
          <a:p>
            <a:r>
              <a:rPr lang="en-US" b="0" i="0" dirty="0">
                <a:effectLst/>
                <a:latin typeface="Impact (Headings)"/>
              </a:rPr>
              <a:t>Tech City UK website</a:t>
            </a:r>
            <a:endParaRPr lang="en-IN" dirty="0">
              <a:latin typeface="Impact (Headings)"/>
            </a:endParaRPr>
          </a:p>
        </p:txBody>
      </p:sp>
      <p:sp>
        <p:nvSpPr>
          <p:cNvPr id="3" name="Content Placeholder 2">
            <a:extLst>
              <a:ext uri="{FF2B5EF4-FFF2-40B4-BE49-F238E27FC236}">
                <a16:creationId xmlns:a16="http://schemas.microsoft.com/office/drawing/2014/main" xmlns="" id="{6B2C29AC-6A38-459D-BFC5-56FFD7F6BFC8}"/>
              </a:ext>
            </a:extLst>
          </p:cNvPr>
          <p:cNvSpPr>
            <a:spLocks noGrp="1"/>
          </p:cNvSpPr>
          <p:nvPr>
            <p:ph sz="half" idx="1"/>
          </p:nvPr>
        </p:nvSpPr>
        <p:spPr>
          <a:xfrm>
            <a:off x="1257300" y="2286000"/>
            <a:ext cx="8206296" cy="3619500"/>
          </a:xfrm>
        </p:spPr>
        <p:txBody>
          <a:bodyPr>
            <a:normAutofit fontScale="77500" lnSpcReduction="20000"/>
          </a:bodyPr>
          <a:lstStyle/>
          <a:p>
            <a:pPr marL="0" indent="0" algn="l">
              <a:buNone/>
            </a:pPr>
            <a:r>
              <a:rPr lang="en-US" b="0" i="0" dirty="0">
                <a:effectLst/>
                <a:latin typeface="Arial" panose="020B0604020202020204" pitchFamily="34" charset="0"/>
              </a:rPr>
              <a:t>According to the article </a:t>
            </a:r>
            <a:r>
              <a:rPr lang="en-US" dirty="0">
                <a:latin typeface="Arial" panose="020B0604020202020204" pitchFamily="34" charset="0"/>
              </a:rPr>
              <a:t>published</a:t>
            </a:r>
            <a:r>
              <a:rPr lang="en-US" b="0" i="0" dirty="0">
                <a:effectLst/>
                <a:latin typeface="Arial" panose="020B0604020202020204" pitchFamily="34" charset="0"/>
              </a:rPr>
              <a:t> on the Tech City UK website.</a:t>
            </a:r>
          </a:p>
          <a:p>
            <a:pPr marL="0" indent="0">
              <a:buNone/>
            </a:pPr>
            <a:endParaRPr lang="en-IN" dirty="0"/>
          </a:p>
          <a:p>
            <a:pPr marL="0" indent="0" algn="l">
              <a:buNone/>
            </a:pPr>
            <a:r>
              <a:rPr lang="en-US" b="0" i="0" dirty="0">
                <a:effectLst/>
                <a:latin typeface="Arial" panose="020B0604020202020204" pitchFamily="34" charset="0"/>
              </a:rPr>
              <a:t>To put employer demand for web development roles in context, in London there was a 45% increase in the number of Web Design and Development Professionals from 2015/16 to 2016/17 according to the Office for National Statistics’ (ONS) </a:t>
            </a:r>
            <a:r>
              <a:rPr lang="en-US" b="0" i="0" dirty="0" err="1">
                <a:effectLst/>
                <a:latin typeface="Arial" panose="020B0604020202020204" pitchFamily="34" charset="0"/>
              </a:rPr>
              <a:t>Labour</a:t>
            </a:r>
            <a:r>
              <a:rPr lang="en-US" b="0" i="0" dirty="0">
                <a:effectLst/>
                <a:latin typeface="Arial" panose="020B0604020202020204" pitchFamily="34" charset="0"/>
              </a:rPr>
              <a:t> Force Survey (LFS)2. This occupation relies heavily on programming languages like Javascript3, and HTML – reinforcing the correlation between the high demand for programming languages like </a:t>
            </a:r>
            <a:r>
              <a:rPr lang="en-US" b="0" i="0" dirty="0" err="1">
                <a:effectLst/>
                <a:latin typeface="Arial" panose="020B0604020202020204" pitchFamily="34" charset="0"/>
              </a:rPr>
              <a:t>Javascript</a:t>
            </a:r>
            <a:r>
              <a:rPr lang="en-US" b="0" i="0" dirty="0">
                <a:effectLst/>
                <a:latin typeface="Arial" panose="020B0604020202020204" pitchFamily="34" charset="0"/>
              </a:rPr>
              <a:t>, and the region’s burgeoning digital tech </a:t>
            </a:r>
            <a:r>
              <a:rPr lang="en-US" b="0" i="0" dirty="0" err="1">
                <a:effectLst/>
                <a:latin typeface="Arial" panose="020B0604020202020204" pitchFamily="34" charset="0"/>
              </a:rPr>
              <a:t>labour</a:t>
            </a:r>
            <a:r>
              <a:rPr lang="en-US" b="0" i="0" dirty="0">
                <a:effectLst/>
                <a:latin typeface="Arial" panose="020B0604020202020204" pitchFamily="34" charset="0"/>
              </a:rPr>
              <a:t> force. Web development jobs are picking up from a post-recession low Although not quite back up to the heady heights of pre-recession numbers, London web development jobs are back on the up. From 2013 to 2014 we see a significant downturn in web development numbers in the London and the South East – from Figure 1, these regions were arguably hardest hit in absolute terms. London, for example, experienced a reduction in web development jobs of 47% from 16,200 in 2012/13 to 8,600 in 2013/14.</a:t>
            </a:r>
          </a:p>
          <a:p>
            <a:endParaRPr lang="en-IN" dirty="0"/>
          </a:p>
        </p:txBody>
      </p:sp>
    </p:spTree>
    <p:extLst>
      <p:ext uri="{BB962C8B-B14F-4D97-AF65-F5344CB8AC3E}">
        <p14:creationId xmlns:p14="http://schemas.microsoft.com/office/powerpoint/2010/main" xmlns="" val="110978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1274A808-88FC-47BB-B478-BC36D7374DF3}"/>
              </a:ext>
            </a:extLst>
          </p:cNvPr>
          <p:cNvSpPr>
            <a:spLocks noGrp="1"/>
          </p:cNvSpPr>
          <p:nvPr>
            <p:ph sz="half" idx="2"/>
          </p:nvPr>
        </p:nvSpPr>
        <p:spPr>
          <a:xfrm>
            <a:off x="1393795" y="2286000"/>
            <a:ext cx="10054602" cy="3619500"/>
          </a:xfrm>
        </p:spPr>
        <p:txBody>
          <a:bodyPr/>
          <a:lstStyle/>
          <a:p>
            <a:pPr marL="0" indent="0">
              <a:buNone/>
            </a:pPr>
            <a:r>
              <a:rPr lang="en-IN" dirty="0"/>
              <a:t>The gist is:</a:t>
            </a:r>
          </a:p>
          <a:p>
            <a:r>
              <a:rPr lang="en-US" b="0" i="0" dirty="0">
                <a:effectLst/>
                <a:latin typeface="Arial" panose="020B0604020202020204" pitchFamily="34" charset="0"/>
              </a:rPr>
              <a:t>In London there was a 45% increase in the number of Web Design and Development Professionals from 2015/16 to 2016/17</a:t>
            </a:r>
            <a:r>
              <a:rPr lang="en-IN" b="0" i="0" dirty="0">
                <a:effectLst/>
                <a:latin typeface="Arial" panose="020B0604020202020204" pitchFamily="34" charset="0"/>
              </a:rPr>
              <a:t>. </a:t>
            </a:r>
            <a:endParaRPr lang="en-IN" dirty="0">
              <a:latin typeface="Arial" panose="020B0604020202020204" pitchFamily="34" charset="0"/>
            </a:endParaRPr>
          </a:p>
          <a:p>
            <a:r>
              <a:rPr lang="en-US" dirty="0">
                <a:latin typeface="Arial" panose="020B0604020202020204" pitchFamily="34" charset="0"/>
              </a:rPr>
              <a:t>O</a:t>
            </a:r>
            <a:r>
              <a:rPr lang="en-US" b="0" i="0" dirty="0">
                <a:effectLst/>
                <a:latin typeface="Arial" panose="020B0604020202020204" pitchFamily="34" charset="0"/>
              </a:rPr>
              <a:t>ccupation relies heavily on programming languages like Javascript3, and HTML. This also explains our User preference on Top courses .</a:t>
            </a:r>
          </a:p>
          <a:p>
            <a:r>
              <a:rPr lang="en-US" b="0" i="0" dirty="0">
                <a:effectLst/>
                <a:latin typeface="Arial" panose="020B0604020202020204" pitchFamily="34" charset="0"/>
              </a:rPr>
              <a:t> London experienced a reduction in web development jobs of 47% 2012/13 to 2013/14. This explains why less courses got uploaded in 2014 on Web Development</a:t>
            </a:r>
          </a:p>
          <a:p>
            <a:endParaRPr lang="en-IN" dirty="0"/>
          </a:p>
          <a:p>
            <a:endParaRPr lang="en-IN" dirty="0"/>
          </a:p>
        </p:txBody>
      </p:sp>
      <p:sp>
        <p:nvSpPr>
          <p:cNvPr id="5" name="Title 1">
            <a:extLst>
              <a:ext uri="{FF2B5EF4-FFF2-40B4-BE49-F238E27FC236}">
                <a16:creationId xmlns:a16="http://schemas.microsoft.com/office/drawing/2014/main" xmlns="" id="{B711D945-7E82-443B-8345-83887D876ACB}"/>
              </a:ext>
            </a:extLst>
          </p:cNvPr>
          <p:cNvSpPr>
            <a:spLocks noGrp="1"/>
          </p:cNvSpPr>
          <p:nvPr>
            <p:ph type="title"/>
          </p:nvPr>
        </p:nvSpPr>
        <p:spPr>
          <a:xfrm>
            <a:off x="1250950" y="382588"/>
            <a:ext cx="10179050" cy="1492250"/>
          </a:xfrm>
        </p:spPr>
        <p:txBody>
          <a:bodyPr/>
          <a:lstStyle/>
          <a:p>
            <a:r>
              <a:rPr lang="en-US" b="0" i="0" dirty="0">
                <a:effectLst/>
                <a:latin typeface="Impact (Headings)"/>
              </a:rPr>
              <a:t>Tech City UK website</a:t>
            </a:r>
            <a:endParaRPr lang="en-IN" dirty="0">
              <a:latin typeface="Impact (Headings)"/>
            </a:endParaRPr>
          </a:p>
        </p:txBody>
      </p:sp>
    </p:spTree>
    <p:extLst>
      <p:ext uri="{BB962C8B-B14F-4D97-AF65-F5344CB8AC3E}">
        <p14:creationId xmlns:p14="http://schemas.microsoft.com/office/powerpoint/2010/main" xmlns="" val="258264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0829737-2BDF-4881-992F-5331269A5ACA}"/>
              </a:ext>
            </a:extLst>
          </p:cNvPr>
          <p:cNvSpPr>
            <a:spLocks noGrp="1"/>
          </p:cNvSpPr>
          <p:nvPr>
            <p:ph sz="half" idx="1"/>
          </p:nvPr>
        </p:nvSpPr>
        <p:spPr>
          <a:xfrm>
            <a:off x="1257299" y="2286000"/>
            <a:ext cx="9484681" cy="3619500"/>
          </a:xfrm>
        </p:spPr>
        <p:txBody>
          <a:bodyPr>
            <a:normAutofit/>
          </a:bodyPr>
          <a:lstStyle/>
          <a:p>
            <a:r>
              <a:rPr lang="en-IN" dirty="0"/>
              <a:t>User’s have high preference for Web Development courses.</a:t>
            </a:r>
          </a:p>
          <a:p>
            <a:r>
              <a:rPr lang="en-IN" dirty="0"/>
              <a:t>Job skill requirements have Business Finance as an important skill set. This explains the high concentration of Business Finance courses</a:t>
            </a:r>
          </a:p>
          <a:p>
            <a:r>
              <a:rPr lang="en-IN" dirty="0"/>
              <a:t>According to our observation Users tend to avoid Business Finance courses.</a:t>
            </a:r>
          </a:p>
          <a:p>
            <a:r>
              <a:rPr lang="en-IN" dirty="0"/>
              <a:t>This could lead to skill gap when it comes to job skill requirements.</a:t>
            </a:r>
          </a:p>
        </p:txBody>
      </p:sp>
    </p:spTree>
    <p:extLst>
      <p:ext uri="{BB962C8B-B14F-4D97-AF65-F5344CB8AC3E}">
        <p14:creationId xmlns:p14="http://schemas.microsoft.com/office/powerpoint/2010/main" xmlns="" val="1901680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A3224C6-482D-4AA8-8A5E-D23CDD1B7B61}"/>
              </a:ext>
            </a:extLst>
          </p:cNvPr>
          <p:cNvSpPr>
            <a:spLocks noGrp="1"/>
          </p:cNvSpPr>
          <p:nvPr>
            <p:ph type="title"/>
          </p:nvPr>
        </p:nvSpPr>
        <p:spPr>
          <a:xfrm>
            <a:off x="4252053" y="2887460"/>
            <a:ext cx="10178322" cy="1492132"/>
          </a:xfrm>
        </p:spPr>
        <p:txBody>
          <a:bodyPr/>
          <a:lstStyle/>
          <a:p>
            <a:r>
              <a:rPr lang="en-IN" dirty="0"/>
              <a:t>Thank You!</a:t>
            </a:r>
          </a:p>
        </p:txBody>
      </p:sp>
    </p:spTree>
    <p:extLst>
      <p:ext uri="{BB962C8B-B14F-4D97-AF65-F5344CB8AC3E}">
        <p14:creationId xmlns:p14="http://schemas.microsoft.com/office/powerpoint/2010/main" xmlns="" val="152899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vs. Subjects (Courses)</a:t>
            </a:r>
          </a:p>
        </p:txBody>
      </p:sp>
      <p:sp>
        <p:nvSpPr>
          <p:cNvPr id="3" name="Content Placeholder 2"/>
          <p:cNvSpPr>
            <a:spLocks noGrp="1"/>
          </p:cNvSpPr>
          <p:nvPr>
            <p:ph idx="1"/>
          </p:nvPr>
        </p:nvSpPr>
        <p:spPr>
          <a:xfrm>
            <a:off x="1251678" y="1632204"/>
            <a:ext cx="10178322" cy="3593591"/>
          </a:xfrm>
        </p:spPr>
        <p:txBody>
          <a:bodyPr>
            <a:normAutofit/>
          </a:bodyPr>
          <a:lstStyle/>
          <a:p>
            <a:r>
              <a:rPr lang="en-IN" dirty="0" smtClean="0"/>
              <a:t>Users Have High Preference for Web </a:t>
            </a:r>
            <a:r>
              <a:rPr lang="en-IN" dirty="0" smtClean="0"/>
              <a:t>Development</a:t>
            </a:r>
          </a:p>
          <a:p>
            <a:r>
              <a:rPr lang="en-IN" dirty="0" smtClean="0"/>
              <a:t>Despite Business Finance having a high concentration of courses. It is the 2</a:t>
            </a:r>
            <a:r>
              <a:rPr lang="en-IN" baseline="30000" dirty="0" smtClean="0"/>
              <a:t>nd</a:t>
            </a:r>
            <a:r>
              <a:rPr lang="en-IN" dirty="0" smtClean="0"/>
              <a:t> least preferred subject by users</a:t>
            </a:r>
            <a:endParaRPr lang="en-US" dirty="0" smtClean="0"/>
          </a:p>
          <a:p>
            <a:r>
              <a:rPr lang="en-US" dirty="0" smtClean="0"/>
              <a:t>Regardless </a:t>
            </a:r>
            <a:r>
              <a:rPr lang="en-US" dirty="0"/>
              <a:t>of the Subject there is high concentration on All level and Beginner level courses.</a:t>
            </a:r>
          </a:p>
          <a:p>
            <a:r>
              <a:rPr lang="en-US" dirty="0"/>
              <a:t>Graphic Design has slightly preference being an all level category.</a:t>
            </a:r>
          </a:p>
          <a:p>
            <a:r>
              <a:rPr lang="en-US" dirty="0"/>
              <a:t>Low concentration of Expert Level Courses compared to the Beginner and All Level courses .</a:t>
            </a:r>
          </a:p>
        </p:txBody>
      </p:sp>
      <p:pic>
        <p:nvPicPr>
          <p:cNvPr id="4" name="Picture 8">
            <a:extLst>
              <a:ext uri="{FF2B5EF4-FFF2-40B4-BE49-F238E27FC236}">
                <a16:creationId xmlns:a16="http://schemas.microsoft.com/office/drawing/2014/main" xmlns="" id="{E8F3F797-8335-414A-A32E-094C452088E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99197" y="4066674"/>
            <a:ext cx="5614988" cy="279132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7975" y="1755612"/>
            <a:ext cx="6923576" cy="2797337"/>
          </a:xfrm>
        </p:spPr>
        <p:txBody>
          <a:bodyPr/>
          <a:lstStyle/>
          <a:p>
            <a:r>
              <a:rPr lang="en-US" sz="3600" dirty="0"/>
              <a:t>Level Analysis</a:t>
            </a:r>
          </a:p>
        </p:txBody>
      </p:sp>
    </p:spTree>
    <p:extLst>
      <p:ext uri="{BB962C8B-B14F-4D97-AF65-F5344CB8AC3E}">
        <p14:creationId xmlns:p14="http://schemas.microsoft.com/office/powerpoint/2010/main" xmlns="" val="305986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63649" y="1143000"/>
            <a:ext cx="10390925" cy="3931920"/>
          </a:xfrm>
        </p:spPr>
      </p:pic>
      <p:sp>
        <p:nvSpPr>
          <p:cNvPr id="5" name="TextBox 4"/>
          <p:cNvSpPr txBox="1"/>
          <p:nvPr/>
        </p:nvSpPr>
        <p:spPr>
          <a:xfrm>
            <a:off x="1980482" y="5384792"/>
            <a:ext cx="9281160" cy="923330"/>
          </a:xfrm>
          <a:prstGeom prst="rect">
            <a:avLst/>
          </a:prstGeom>
          <a:noFill/>
        </p:spPr>
        <p:txBody>
          <a:bodyPr wrap="square" rtlCol="0">
            <a:spAutoFit/>
          </a:bodyPr>
          <a:lstStyle/>
          <a:p>
            <a:pPr marL="285750" indent="-285750">
              <a:buFont typeface="Arial" panose="020B0604020202020204" pitchFamily="34" charset="0"/>
              <a:buChar char="•"/>
            </a:pPr>
            <a:r>
              <a:rPr lang="en-IN" dirty="0"/>
              <a:t>High Concentration on “All levels “ Category in courses followed by beginner level.</a:t>
            </a:r>
          </a:p>
          <a:p>
            <a:pPr marL="285750" indent="-285750">
              <a:buFont typeface="Arial" panose="020B0604020202020204" pitchFamily="34" charset="0"/>
              <a:buChar char="•"/>
            </a:pPr>
            <a:r>
              <a:rPr lang="en-IN" dirty="0"/>
              <a:t>Every low amount of courses on Expert Level.</a:t>
            </a:r>
          </a:p>
          <a:p>
            <a:endParaRPr lang="en-IN" dirty="0"/>
          </a:p>
        </p:txBody>
      </p:sp>
      <p:sp>
        <p:nvSpPr>
          <p:cNvPr id="6" name="TextBox 5">
            <a:extLst>
              <a:ext uri="{FF2B5EF4-FFF2-40B4-BE49-F238E27FC236}">
                <a16:creationId xmlns:a16="http://schemas.microsoft.com/office/drawing/2014/main" xmlns="" id="{103653D1-C708-47E7-9F67-BEB38D02A126}"/>
              </a:ext>
            </a:extLst>
          </p:cNvPr>
          <p:cNvSpPr txBox="1"/>
          <p:nvPr/>
        </p:nvSpPr>
        <p:spPr>
          <a:xfrm>
            <a:off x="7892034" y="2526280"/>
            <a:ext cx="4928616" cy="1785104"/>
          </a:xfrm>
          <a:prstGeom prst="rect">
            <a:avLst/>
          </a:prstGeom>
          <a:noFill/>
        </p:spPr>
        <p:txBody>
          <a:bodyPr wrap="square" rtlCol="0">
            <a:spAutoFit/>
          </a:bodyPr>
          <a:lstStyle/>
          <a:p>
            <a:r>
              <a:rPr lang="en-IN" sz="2200" b="1" dirty="0"/>
              <a:t>Four levels:</a:t>
            </a:r>
          </a:p>
          <a:p>
            <a:pPr marL="342900" indent="-342900">
              <a:buAutoNum type="arabicPeriod"/>
            </a:pPr>
            <a:r>
              <a:rPr lang="en-IN" sz="2200" b="1" dirty="0"/>
              <a:t>Beginner level</a:t>
            </a:r>
          </a:p>
          <a:p>
            <a:pPr marL="342900" indent="-342900">
              <a:buAutoNum type="arabicPeriod"/>
            </a:pPr>
            <a:r>
              <a:rPr lang="en-IN" sz="2200" b="1" dirty="0"/>
              <a:t>Intermediate level</a:t>
            </a:r>
          </a:p>
          <a:p>
            <a:pPr marL="342900" indent="-342900">
              <a:buAutoNum type="arabicPeriod"/>
            </a:pPr>
            <a:r>
              <a:rPr lang="en-IN" sz="2200" b="1" dirty="0"/>
              <a:t>Expert level</a:t>
            </a:r>
          </a:p>
          <a:p>
            <a:pPr marL="342900" indent="-342900">
              <a:buAutoNum type="arabicPeriod"/>
            </a:pPr>
            <a:r>
              <a:rPr lang="en-IN" sz="2200" b="1" dirty="0"/>
              <a:t>All levels </a:t>
            </a:r>
          </a:p>
        </p:txBody>
      </p:sp>
      <p:sp>
        <p:nvSpPr>
          <p:cNvPr id="7" name="Title 1">
            <a:extLst>
              <a:ext uri="{FF2B5EF4-FFF2-40B4-BE49-F238E27FC236}">
                <a16:creationId xmlns:a16="http://schemas.microsoft.com/office/drawing/2014/main" xmlns="" id="{852B8136-C2F3-47EF-BE24-81D85255A3E9}"/>
              </a:ext>
            </a:extLst>
          </p:cNvPr>
          <p:cNvSpPr txBox="1">
            <a:spLocks/>
          </p:cNvSpPr>
          <p:nvPr/>
        </p:nvSpPr>
        <p:spPr>
          <a:xfrm>
            <a:off x="2933700" y="311623"/>
            <a:ext cx="6923576" cy="27973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3600" dirty="0"/>
              <a:t>Level Analysis (Courses)</a:t>
            </a:r>
          </a:p>
        </p:txBody>
      </p:sp>
    </p:spTree>
    <p:extLst>
      <p:ext uri="{BB962C8B-B14F-4D97-AF65-F5344CB8AC3E}">
        <p14:creationId xmlns:p14="http://schemas.microsoft.com/office/powerpoint/2010/main" xmlns="" val="97630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D25A83-6D7A-40F8-80AF-141E3E57BFCA}"/>
              </a:ext>
            </a:extLst>
          </p:cNvPr>
          <p:cNvSpPr>
            <a:spLocks noGrp="1"/>
          </p:cNvSpPr>
          <p:nvPr>
            <p:ph idx="1"/>
          </p:nvPr>
        </p:nvSpPr>
        <p:spPr>
          <a:xfrm>
            <a:off x="2095868" y="5457826"/>
            <a:ext cx="10178322" cy="3593591"/>
          </a:xfrm>
        </p:spPr>
        <p:txBody>
          <a:bodyPr/>
          <a:lstStyle/>
          <a:p>
            <a:r>
              <a:rPr lang="en-IN" dirty="0"/>
              <a:t>Users prefer Levels to ‘All Level’ or Beginner more.</a:t>
            </a:r>
          </a:p>
          <a:p>
            <a:r>
              <a:rPr lang="en-IN" dirty="0"/>
              <a:t>Very Less users prefer Expert Level.</a:t>
            </a:r>
          </a:p>
        </p:txBody>
      </p:sp>
      <p:pic>
        <p:nvPicPr>
          <p:cNvPr id="2" name="Picture 1">
            <a:extLst>
              <a:ext uri="{FF2B5EF4-FFF2-40B4-BE49-F238E27FC236}">
                <a16:creationId xmlns:a16="http://schemas.microsoft.com/office/drawing/2014/main" xmlns="" id="{079DD0EF-9FED-4C79-8E18-66A8121AB060}"/>
              </a:ext>
            </a:extLst>
          </p:cNvPr>
          <p:cNvPicPr>
            <a:picLocks noChangeAspect="1"/>
          </p:cNvPicPr>
          <p:nvPr/>
        </p:nvPicPr>
        <p:blipFill>
          <a:blip r:embed="rId2"/>
          <a:stretch>
            <a:fillRect/>
          </a:stretch>
        </p:blipFill>
        <p:spPr>
          <a:xfrm>
            <a:off x="2054440" y="301841"/>
            <a:ext cx="6858000" cy="4820158"/>
          </a:xfrm>
          <a:prstGeom prst="rect">
            <a:avLst/>
          </a:prstGeom>
        </p:spPr>
      </p:pic>
    </p:spTree>
    <p:extLst>
      <p:ext uri="{BB962C8B-B14F-4D97-AF65-F5344CB8AC3E}">
        <p14:creationId xmlns:p14="http://schemas.microsoft.com/office/powerpoint/2010/main" xmlns="" val="168262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092675" y="232830"/>
            <a:ext cx="8006650" cy="4124627"/>
          </a:xfrm>
        </p:spPr>
      </p:pic>
      <p:sp>
        <p:nvSpPr>
          <p:cNvPr id="2" name="Title 1"/>
          <p:cNvSpPr>
            <a:spLocks noGrp="1"/>
          </p:cNvSpPr>
          <p:nvPr>
            <p:ph type="title"/>
          </p:nvPr>
        </p:nvSpPr>
        <p:spPr>
          <a:xfrm>
            <a:off x="4790694" y="1552621"/>
            <a:ext cx="6790944" cy="465392"/>
          </a:xfrm>
        </p:spPr>
        <p:txBody>
          <a:bodyPr>
            <a:normAutofit/>
          </a:bodyPr>
          <a:lstStyle/>
          <a:p>
            <a:r>
              <a:rPr lang="en-IN" sz="1600" b="1" dirty="0"/>
              <a:t>***FOR  PAID COURSES.</a:t>
            </a:r>
          </a:p>
        </p:txBody>
      </p:sp>
      <p:sp>
        <p:nvSpPr>
          <p:cNvPr id="8" name="TextBox 7"/>
          <p:cNvSpPr txBox="1"/>
          <p:nvPr/>
        </p:nvSpPr>
        <p:spPr>
          <a:xfrm>
            <a:off x="2388093" y="4839988"/>
            <a:ext cx="1059789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In  paid courses Web Development Business Finance have equal concentration.</a:t>
            </a:r>
          </a:p>
          <a:p>
            <a:pPr marL="285750" indent="-285750">
              <a:buFont typeface="Arial" panose="020B0604020202020204" pitchFamily="34" charset="0"/>
              <a:buChar char="•"/>
            </a:pPr>
            <a:r>
              <a:rPr lang="en-IN" dirty="0"/>
              <a:t>Business Finance has more course concentration on Expert level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xmlns="" val="395339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08500" y="438404"/>
            <a:ext cx="8408834" cy="4351338"/>
          </a:xfrm>
        </p:spPr>
      </p:pic>
      <p:sp>
        <p:nvSpPr>
          <p:cNvPr id="2" name="Title 1"/>
          <p:cNvSpPr>
            <a:spLocks noGrp="1"/>
          </p:cNvSpPr>
          <p:nvPr>
            <p:ph type="title"/>
          </p:nvPr>
        </p:nvSpPr>
        <p:spPr>
          <a:xfrm>
            <a:off x="4600575" y="1642872"/>
            <a:ext cx="8125968" cy="584264"/>
          </a:xfrm>
        </p:spPr>
        <p:txBody>
          <a:bodyPr>
            <a:normAutofit/>
          </a:bodyPr>
          <a:lstStyle/>
          <a:p>
            <a:r>
              <a:rPr lang="en-IN" sz="1600" b="1" dirty="0"/>
              <a:t>***FOR FREE COURSES</a:t>
            </a:r>
          </a:p>
        </p:txBody>
      </p:sp>
      <p:sp>
        <p:nvSpPr>
          <p:cNvPr id="6" name="TextBox 5"/>
          <p:cNvSpPr txBox="1"/>
          <p:nvPr/>
        </p:nvSpPr>
        <p:spPr>
          <a:xfrm>
            <a:off x="1801368" y="5129784"/>
            <a:ext cx="758037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Among Free courses web development has High Concentration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Business Finance has slightly higher concentration on ‘All levels’ category.</a:t>
            </a:r>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xmlns="" val="370603585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TM10001106[[fn=Badge]]</Template>
  <TotalTime>525</TotalTime>
  <Words>1237</Words>
  <Application>Microsoft Office PowerPoint</Application>
  <PresentationFormat>Custom</PresentationFormat>
  <Paragraphs>129</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Badge</vt:lpstr>
      <vt:lpstr>Exploratory Data Analysis </vt:lpstr>
      <vt:lpstr>Slide 2</vt:lpstr>
      <vt:lpstr>Slide 3</vt:lpstr>
      <vt:lpstr>Levels vs. Subjects (Courses)</vt:lpstr>
      <vt:lpstr>Level Analysis</vt:lpstr>
      <vt:lpstr>Slide 6</vt:lpstr>
      <vt:lpstr>Slide 7</vt:lpstr>
      <vt:lpstr>***FOR  PAID COURSES.</vt:lpstr>
      <vt:lpstr>***FOR FREE COURSES</vt:lpstr>
      <vt:lpstr>Slide 10</vt:lpstr>
      <vt:lpstr>Observations</vt:lpstr>
      <vt:lpstr>Slide 12</vt:lpstr>
      <vt:lpstr>Slide 13</vt:lpstr>
      <vt:lpstr>Slide 14</vt:lpstr>
      <vt:lpstr>Slide 15</vt:lpstr>
      <vt:lpstr>Slide 16</vt:lpstr>
      <vt:lpstr>Slide 17</vt:lpstr>
      <vt:lpstr>                        DATA  INSIGTHS  ON  PRICE</vt:lpstr>
      <vt:lpstr>Slide 19</vt:lpstr>
      <vt:lpstr>POPULAR COURSES:</vt:lpstr>
      <vt:lpstr>Slide 21</vt:lpstr>
      <vt:lpstr>The top 5</vt:lpstr>
      <vt:lpstr>Most reviewed COURSES:</vt:lpstr>
      <vt:lpstr>Top subscribed courses per subject:</vt:lpstr>
      <vt:lpstr>The increase in no. of Courses</vt:lpstr>
      <vt:lpstr>Slide 26</vt:lpstr>
      <vt:lpstr>2015</vt:lpstr>
      <vt:lpstr>Slide 28</vt:lpstr>
      <vt:lpstr>Google job skill Dataset</vt:lpstr>
      <vt:lpstr>Godaddy </vt:lpstr>
      <vt:lpstr>Slide 31</vt:lpstr>
      <vt:lpstr>Tech City UK website</vt:lpstr>
      <vt:lpstr>Tech City UK website</vt:lpstr>
      <vt:lpstr>Slide 34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COURSES:</dc:title>
  <dc:creator>Akhila</dc:creator>
  <cp:lastModifiedBy>Admin</cp:lastModifiedBy>
  <cp:revision>38</cp:revision>
  <dcterms:created xsi:type="dcterms:W3CDTF">2020-07-17T04:30:24Z</dcterms:created>
  <dcterms:modified xsi:type="dcterms:W3CDTF">2020-07-27T13:29:05Z</dcterms:modified>
</cp:coreProperties>
</file>